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56" r:id="rId2"/>
    <p:sldId id="311" r:id="rId3"/>
    <p:sldId id="327" r:id="rId4"/>
    <p:sldId id="333" r:id="rId5"/>
    <p:sldId id="325" r:id="rId6"/>
    <p:sldId id="326" r:id="rId7"/>
    <p:sldId id="336" r:id="rId8"/>
    <p:sldId id="315" r:id="rId9"/>
    <p:sldId id="316" r:id="rId10"/>
    <p:sldId id="317" r:id="rId11"/>
    <p:sldId id="319" r:id="rId12"/>
    <p:sldId id="337" r:id="rId13"/>
    <p:sldId id="334" r:id="rId14"/>
    <p:sldId id="330" r:id="rId15"/>
    <p:sldId id="320" r:id="rId16"/>
    <p:sldId id="322" r:id="rId17"/>
    <p:sldId id="338" r:id="rId18"/>
    <p:sldId id="332"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 Sherrill" initials="A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812" autoAdjust="0"/>
  </p:normalViewPr>
  <p:slideViewPr>
    <p:cSldViewPr snapToGrid="0" snapToObjects="1">
      <p:cViewPr>
        <p:scale>
          <a:sx n="72" d="100"/>
          <a:sy n="72" d="100"/>
        </p:scale>
        <p:origin x="-2118"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7EF17-AA11-EA40-B91F-91B62E8C1DE3}" type="datetimeFigureOut">
              <a:rPr lang="en-US" smtClean="0"/>
              <a:t>6/25/2014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0858FC-962E-3D42-A54B-686F0879D4BE}" type="slidenum">
              <a:rPr lang="en-US" smtClean="0"/>
              <a:t>‹#›</a:t>
            </a:fld>
            <a:endParaRPr lang="en-US" dirty="0"/>
          </a:p>
        </p:txBody>
      </p:sp>
    </p:spTree>
    <p:extLst>
      <p:ext uri="{BB962C8B-B14F-4D97-AF65-F5344CB8AC3E}">
        <p14:creationId xmlns:p14="http://schemas.microsoft.com/office/powerpoint/2010/main" val="18031580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Abstract:</a:t>
            </a:r>
          </a:p>
          <a:p>
            <a:r>
              <a:rPr lang="en-US" dirty="0" smtClean="0"/>
              <a:t>Third-wave approaches to PTSD treatment emphasize “being present” to increase psychological flexibility (Follette et al., 2006).  However, researchers have struggled to measure present moment awareness (PMA; i.e., shifting attention to what is happening here and now; Fletcher &amp; Hayes, 2005), and assess its clinical utility.  Women with victimization histories were assigned to either a “concrete rumination” or a control condition (see Watkins et al., 2008).  After manipulation, participants recalled their trauma, and then wrote down whatever information was present in their awareness (see Cacioppo et al., 1997).  PMA was measured in a novel way by coding shifts in attention (e.g., sounds in the environment, interoceptive sensations) within these written protocols.  In concrete ruminators, PMA was inversely related to trauma intrusions during written protocols and positively related to positive affectivity.  In controls, PMA was unrelated to trauma intrusions and positively related to negative affectivity.  Methodological and theoretical implications will be discussed.</a:t>
            </a:r>
          </a:p>
          <a:p>
            <a:endParaRPr lang="en-US" dirty="0" smtClean="0"/>
          </a:p>
          <a:p>
            <a:r>
              <a:rPr lang="en-US" b="1" dirty="0" smtClean="0"/>
              <a:t>Educational Objective:</a:t>
            </a:r>
          </a:p>
          <a:p>
            <a:r>
              <a:rPr lang="en-US" dirty="0" smtClean="0"/>
              <a:t>Describe and assess the clinical utility of present moment awareness in posttraumatic stress symptomatology.</a:t>
            </a:r>
          </a:p>
          <a:p>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1</a:t>
            </a:fld>
            <a:endParaRPr lang="en-US" dirty="0"/>
          </a:p>
        </p:txBody>
      </p:sp>
    </p:spTree>
    <p:extLst>
      <p:ext uri="{BB962C8B-B14F-4D97-AF65-F5344CB8AC3E}">
        <p14:creationId xmlns:p14="http://schemas.microsoft.com/office/powerpoint/2010/main" val="1676616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10</a:t>
            </a:fld>
            <a:endParaRPr lang="en-US" dirty="0"/>
          </a:p>
        </p:txBody>
      </p:sp>
    </p:spTree>
    <p:extLst>
      <p:ext uri="{BB962C8B-B14F-4D97-AF65-F5344CB8AC3E}">
        <p14:creationId xmlns:p14="http://schemas.microsoft.com/office/powerpoint/2010/main" val="1449347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70858FC-962E-3D42-A54B-686F0879D4BE}" type="slidenum">
              <a:rPr lang="en-US" smtClean="0"/>
              <a:t>11</a:t>
            </a:fld>
            <a:endParaRPr lang="en-US" dirty="0"/>
          </a:p>
        </p:txBody>
      </p:sp>
    </p:spTree>
    <p:extLst>
      <p:ext uri="{BB962C8B-B14F-4D97-AF65-F5344CB8AC3E}">
        <p14:creationId xmlns:p14="http://schemas.microsoft.com/office/powerpoint/2010/main" val="950957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70858FC-962E-3D42-A54B-686F0879D4BE}" type="slidenum">
              <a:rPr lang="en-US" smtClean="0"/>
              <a:t>12</a:t>
            </a:fld>
            <a:endParaRPr lang="en-US" dirty="0"/>
          </a:p>
        </p:txBody>
      </p:sp>
    </p:spTree>
    <p:extLst>
      <p:ext uri="{BB962C8B-B14F-4D97-AF65-F5344CB8AC3E}">
        <p14:creationId xmlns:p14="http://schemas.microsoft.com/office/powerpoint/2010/main" val="1556455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13</a:t>
            </a:fld>
            <a:endParaRPr lang="en-US" dirty="0"/>
          </a:p>
        </p:txBody>
      </p:sp>
    </p:spTree>
    <p:extLst>
      <p:ext uri="{BB962C8B-B14F-4D97-AF65-F5344CB8AC3E}">
        <p14:creationId xmlns:p14="http://schemas.microsoft.com/office/powerpoint/2010/main" val="2422443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14</a:t>
            </a:fld>
            <a:endParaRPr lang="en-US" dirty="0"/>
          </a:p>
        </p:txBody>
      </p:sp>
    </p:spTree>
    <p:extLst>
      <p:ext uri="{BB962C8B-B14F-4D97-AF65-F5344CB8AC3E}">
        <p14:creationId xmlns:p14="http://schemas.microsoft.com/office/powerpoint/2010/main" val="1452751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15</a:t>
            </a:fld>
            <a:endParaRPr lang="en-US" dirty="0"/>
          </a:p>
        </p:txBody>
      </p:sp>
    </p:spTree>
    <p:extLst>
      <p:ext uri="{BB962C8B-B14F-4D97-AF65-F5344CB8AC3E}">
        <p14:creationId xmlns:p14="http://schemas.microsoft.com/office/powerpoint/2010/main" val="962421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effectLst/>
                <a:latin typeface="+mn-lt"/>
                <a:ea typeface="+mn-ea"/>
                <a:cs typeface="+mn-cs"/>
              </a:rPr>
              <a:t>Mindfulness is often viewed as having multiple components.  By dismantling the components we can better understand </a:t>
            </a:r>
            <a:r>
              <a:rPr lang="en-US" sz="1200" kern="1200" baseline="0" dirty="0" smtClean="0">
                <a:solidFill>
                  <a:schemeClr val="tx1"/>
                </a:solidFill>
                <a:effectLst/>
                <a:latin typeface="+mn-lt"/>
                <a:ea typeface="+mn-ea"/>
                <a:cs typeface="+mn-cs"/>
              </a:rPr>
              <a:t>our active ingredients.  This is not just a mechanistic goal.  By better understanding the function of these components, and how the components interact, our interventions will be better informed.  </a:t>
            </a:r>
            <a:r>
              <a:rPr lang="en-US" sz="1200" b="0" kern="1200" baseline="0" dirty="0" smtClean="0">
                <a:solidFill>
                  <a:schemeClr val="tx1"/>
                </a:solidFill>
                <a:effectLst/>
                <a:latin typeface="+mn-lt"/>
                <a:ea typeface="+mn-ea"/>
                <a:cs typeface="+mn-cs"/>
              </a:rPr>
              <a:t>The empirical literature on present moment awareness is small and is typically approached by inducing present moment awareness through some type of mindfulness exercise.  These studies show that present moment awareness may reduce aversive experiences and promote values-consistent behavior, but these studies don’t truly isolate present moment awareness because many processes can be engendered by the types of manipulations that are used.  In this study, we developed a new protocol analysis based on a contextual behavioral definition of present moment awareness in order to specifically measure this process as it unfolds.  Using this approach, we found some novel findings.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You can sum the findings by stating the present moment awareness may be a necessary-but-insufficient condition for mindfulness. Being present does not entail that acceptance comes along for the ride.  For clinicians, this may be a very important caveat as acceptance, defusion, and self-as-context can be much more difficult skills to develop, and therefore should not be minimized.  It maybe unhelpful and perhaps unhealthy to isolate present moment awareness from other mindfulness components – that is, the qualities of observing without judgment and elaboration or attempts to control and change.  So, this data tempers the glorifying of the present moment by suggesting that “being present” is one quality of awareness that is not unique to mindfulness but also aversive experiences.  By definition, </a:t>
            </a:r>
            <a:r>
              <a:rPr lang="en-US" sz="1200" b="1" kern="1200" baseline="0" dirty="0" smtClean="0">
                <a:solidFill>
                  <a:schemeClr val="tx1"/>
                </a:solidFill>
                <a:effectLst/>
                <a:latin typeface="+mn-lt"/>
                <a:ea typeface="+mn-ea"/>
                <a:cs typeface="+mn-cs"/>
              </a:rPr>
              <a:t>unsuccessful avoidance </a:t>
            </a:r>
            <a:r>
              <a:rPr lang="en-US" sz="1200" kern="1200" baseline="0" dirty="0" smtClean="0">
                <a:solidFill>
                  <a:schemeClr val="tx1"/>
                </a:solidFill>
                <a:effectLst/>
                <a:latin typeface="+mn-lt"/>
                <a:ea typeface="+mn-ea"/>
                <a:cs typeface="+mn-cs"/>
              </a:rPr>
              <a:t>can occur in the here-and-how.  When you return to the experience you are trying to avoid, you are returning to the present moment.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It might </a:t>
            </a:r>
            <a:r>
              <a:rPr lang="en-US" sz="1200" b="1" kern="1200" baseline="0" dirty="0" smtClean="0">
                <a:solidFill>
                  <a:schemeClr val="tx1"/>
                </a:solidFill>
                <a:effectLst/>
                <a:latin typeface="+mn-lt"/>
                <a:ea typeface="+mn-ea"/>
                <a:cs typeface="+mn-cs"/>
              </a:rPr>
              <a:t>not</a:t>
            </a:r>
            <a:r>
              <a:rPr lang="en-US" sz="1200" kern="1200" baseline="0" dirty="0" smtClean="0">
                <a:solidFill>
                  <a:schemeClr val="tx1"/>
                </a:solidFill>
                <a:effectLst/>
                <a:latin typeface="+mn-lt"/>
                <a:ea typeface="+mn-ea"/>
                <a:cs typeface="+mn-cs"/>
              </a:rPr>
              <a:t> be surprising to find that a component of the psychological flexibility model becomes inert when isolated from the other components.  These components have always been viewed as transactional processes.  In fact, these data show that the processes interact.  However, it is one thing to say </a:t>
            </a:r>
            <a:r>
              <a:rPr lang="en-US" sz="1200" i="1" kern="1200" baseline="0" dirty="0" smtClean="0">
                <a:solidFill>
                  <a:schemeClr val="tx1"/>
                </a:solidFill>
                <a:effectLst/>
                <a:latin typeface="+mn-lt"/>
                <a:ea typeface="+mn-ea"/>
                <a:cs typeface="+mn-cs"/>
              </a:rPr>
              <a:t>that</a:t>
            </a:r>
            <a:r>
              <a:rPr lang="en-US" sz="1200" kern="1200" baseline="0" dirty="0" smtClean="0">
                <a:solidFill>
                  <a:schemeClr val="tx1"/>
                </a:solidFill>
                <a:effectLst/>
                <a:latin typeface="+mn-lt"/>
                <a:ea typeface="+mn-ea"/>
                <a:cs typeface="+mn-cs"/>
              </a:rPr>
              <a:t> components interact and another to say </a:t>
            </a:r>
            <a:r>
              <a:rPr lang="en-US" sz="1200" i="1" kern="1200" baseline="0" dirty="0" smtClean="0">
                <a:solidFill>
                  <a:schemeClr val="tx1"/>
                </a:solidFill>
                <a:effectLst/>
                <a:latin typeface="+mn-lt"/>
                <a:ea typeface="+mn-ea"/>
                <a:cs typeface="+mn-cs"/>
              </a:rPr>
              <a:t>how</a:t>
            </a:r>
            <a:r>
              <a:rPr lang="en-US" sz="1200" kern="1200" baseline="0" dirty="0" smtClean="0">
                <a:solidFill>
                  <a:schemeClr val="tx1"/>
                </a:solidFill>
                <a:effectLst/>
                <a:latin typeface="+mn-lt"/>
                <a:ea typeface="+mn-ea"/>
                <a:cs typeface="+mn-cs"/>
              </a:rPr>
              <a:t> components interact.  More mediational work is needed on these processes to determine how active ingredients are best combined.  In order to accomplish this objective, reliable and valid measures are needed for each therapeutic process. These data show that one promising approach may be protocol analyses, either using our new sensation-shifting coding scheme or Pennebaker’s LIWC program.</a:t>
            </a:r>
          </a:p>
        </p:txBody>
      </p:sp>
      <p:sp>
        <p:nvSpPr>
          <p:cNvPr id="4" name="Slide Number Placeholder 3"/>
          <p:cNvSpPr>
            <a:spLocks noGrp="1"/>
          </p:cNvSpPr>
          <p:nvPr>
            <p:ph type="sldNum" sz="quarter" idx="10"/>
          </p:nvPr>
        </p:nvSpPr>
        <p:spPr/>
        <p:txBody>
          <a:bodyPr/>
          <a:lstStyle/>
          <a:p>
            <a:fld id="{B70858FC-962E-3D42-A54B-686F0879D4BE}" type="slidenum">
              <a:rPr lang="en-US" smtClean="0"/>
              <a:t>16</a:t>
            </a:fld>
            <a:endParaRPr lang="en-US" dirty="0"/>
          </a:p>
        </p:txBody>
      </p:sp>
    </p:spTree>
    <p:extLst>
      <p:ext uri="{BB962C8B-B14F-4D97-AF65-F5344CB8AC3E}">
        <p14:creationId xmlns:p14="http://schemas.microsoft.com/office/powerpoint/2010/main" val="98414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like to conclude with some tattoo</a:t>
            </a:r>
            <a:r>
              <a:rPr lang="en-US" baseline="0" dirty="0" smtClean="0"/>
              <a:t> advice.  Earlier, I showed you all these pictures of people who tattooed “be here now” on their body.   They clearly got the </a:t>
            </a:r>
            <a:r>
              <a:rPr lang="en-US" b="1" baseline="0" dirty="0" smtClean="0"/>
              <a:t>first</a:t>
            </a:r>
            <a:r>
              <a:rPr lang="en-US" baseline="0" dirty="0" smtClean="0"/>
              <a:t> message about mindfulness.  The </a:t>
            </a:r>
            <a:r>
              <a:rPr lang="en-US" b="1" baseline="0" dirty="0" smtClean="0"/>
              <a:t>second</a:t>
            </a:r>
            <a:r>
              <a:rPr lang="en-US" baseline="0" dirty="0" smtClean="0"/>
              <a:t> message is to engage in experiential acceptance.  One thing I notice about these tattoos is that they are all attractive.  They seem to say, “be here now” so long as “now” is pretty and acceptable.</a:t>
            </a:r>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17</a:t>
            </a:fld>
            <a:endParaRPr lang="en-US" dirty="0"/>
          </a:p>
        </p:txBody>
      </p:sp>
    </p:spTree>
    <p:extLst>
      <p:ext uri="{BB962C8B-B14F-4D97-AF65-F5344CB8AC3E}">
        <p14:creationId xmlns:p14="http://schemas.microsoft.com/office/powerpoint/2010/main" val="1003266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our findings, my tattoo advice is</a:t>
            </a:r>
            <a:r>
              <a:rPr lang="en-US" baseline="0" dirty="0" smtClean="0"/>
              <a:t> to not just remind yourself to “be present.”  My advice is to also practice and remind yourself to be accepting of the present moment, whatever it affords.  To achieve this outcome, I’d recommend you ask your tattoo artist to make a glaring spelling or grammatical error in your inspirational tattoo.  Each time you look at it, you’ll experience a great deal of embarrassment and, in doing so, you’ll have the opportunity to be present and also practice acceptance.</a:t>
            </a:r>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18</a:t>
            </a:fld>
            <a:endParaRPr lang="en-US" dirty="0"/>
          </a:p>
        </p:txBody>
      </p:sp>
    </p:spTree>
    <p:extLst>
      <p:ext uri="{BB962C8B-B14F-4D97-AF65-F5344CB8AC3E}">
        <p14:creationId xmlns:p14="http://schemas.microsoft.com/office/powerpoint/2010/main" val="2752755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19</a:t>
            </a:fld>
            <a:endParaRPr lang="en-US" dirty="0"/>
          </a:p>
        </p:txBody>
      </p:sp>
    </p:spTree>
    <p:extLst>
      <p:ext uri="{BB962C8B-B14F-4D97-AF65-F5344CB8AC3E}">
        <p14:creationId xmlns:p14="http://schemas.microsoft.com/office/powerpoint/2010/main" val="3854355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70858FC-962E-3D42-A54B-686F0879D4BE}" type="slidenum">
              <a:rPr lang="en-US" smtClean="0"/>
              <a:t>2</a:t>
            </a:fld>
            <a:endParaRPr lang="en-US" dirty="0"/>
          </a:p>
        </p:txBody>
      </p:sp>
    </p:spTree>
    <p:extLst>
      <p:ext uri="{BB962C8B-B14F-4D97-AF65-F5344CB8AC3E}">
        <p14:creationId xmlns:p14="http://schemas.microsoft.com/office/powerpoint/2010/main" val="1987877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way to gauge</a:t>
            </a:r>
            <a:r>
              <a:rPr lang="en-US" baseline="0" dirty="0" smtClean="0"/>
              <a:t> pop culture to read people’s tattoos.  Here are some examples of people who have decided to eternally remind themselves to “be here now” or “commit to the present.”</a:t>
            </a:r>
          </a:p>
          <a:p>
            <a:endParaRPr lang="en-US" baseline="0" dirty="0" smtClean="0"/>
          </a:p>
          <a:p>
            <a:r>
              <a:rPr lang="en-US" baseline="0" dirty="0" smtClean="0"/>
              <a:t>The message is out that present moment awareness is important.  But what about the other message?  Where are the reminders to accept the here-and-now, regardless of what the situation has in store?</a:t>
            </a:r>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3</a:t>
            </a:fld>
            <a:endParaRPr lang="en-US" dirty="0"/>
          </a:p>
        </p:txBody>
      </p:sp>
    </p:spTree>
    <p:extLst>
      <p:ext uri="{BB962C8B-B14F-4D97-AF65-F5344CB8AC3E}">
        <p14:creationId xmlns:p14="http://schemas.microsoft.com/office/powerpoint/2010/main" val="1003266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70858FC-962E-3D42-A54B-686F0879D4BE}" type="slidenum">
              <a:rPr lang="en-US" smtClean="0"/>
              <a:t>4</a:t>
            </a:fld>
            <a:endParaRPr lang="en-US" dirty="0"/>
          </a:p>
        </p:txBody>
      </p:sp>
    </p:spTree>
    <p:extLst>
      <p:ext uri="{BB962C8B-B14F-4D97-AF65-F5344CB8AC3E}">
        <p14:creationId xmlns:p14="http://schemas.microsoft.com/office/powerpoint/2010/main" val="852026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5</a:t>
            </a:fld>
            <a:endParaRPr lang="en-US" dirty="0"/>
          </a:p>
        </p:txBody>
      </p:sp>
    </p:spTree>
    <p:extLst>
      <p:ext uri="{BB962C8B-B14F-4D97-AF65-F5344CB8AC3E}">
        <p14:creationId xmlns:p14="http://schemas.microsoft.com/office/powerpoint/2010/main" val="334062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70858FC-962E-3D42-A54B-686F0879D4BE}" type="slidenum">
              <a:rPr lang="en-US" smtClean="0"/>
              <a:t>6</a:t>
            </a:fld>
            <a:endParaRPr lang="en-US" dirty="0"/>
          </a:p>
        </p:txBody>
      </p:sp>
    </p:spTree>
    <p:extLst>
      <p:ext uri="{BB962C8B-B14F-4D97-AF65-F5344CB8AC3E}">
        <p14:creationId xmlns:p14="http://schemas.microsoft.com/office/powerpoint/2010/main" val="147063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may be that simply </a:t>
            </a:r>
            <a:r>
              <a:rPr lang="en-US" dirty="0" smtClean="0"/>
              <a:t>noticing the struggle might be a </a:t>
            </a:r>
            <a:r>
              <a:rPr lang="en-US" b="1" dirty="0" smtClean="0"/>
              <a:t>necessary-but-insufficient condition </a:t>
            </a:r>
            <a:r>
              <a:rPr lang="en-US" dirty="0" smtClean="0"/>
              <a:t>for psychological flexibility in the same way that simply jumping out of a airplane is a </a:t>
            </a:r>
            <a:r>
              <a:rPr lang="en-US" b="1" dirty="0" smtClean="0"/>
              <a:t>necessary-but-insufficient condition </a:t>
            </a:r>
            <a:r>
              <a:rPr lang="en-US" dirty="0" smtClean="0"/>
              <a:t>for sky-diving.</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7</a:t>
            </a:fld>
            <a:endParaRPr lang="en-US" dirty="0"/>
          </a:p>
        </p:txBody>
      </p:sp>
    </p:spTree>
    <p:extLst>
      <p:ext uri="{BB962C8B-B14F-4D97-AF65-F5344CB8AC3E}">
        <p14:creationId xmlns:p14="http://schemas.microsoft.com/office/powerpoint/2010/main" val="2275429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0858FC-962E-3D42-A54B-686F0879D4BE}" type="slidenum">
              <a:rPr lang="en-US" smtClean="0"/>
              <a:t>8</a:t>
            </a:fld>
            <a:endParaRPr lang="en-US" dirty="0"/>
          </a:p>
        </p:txBody>
      </p:sp>
    </p:spTree>
    <p:extLst>
      <p:ext uri="{BB962C8B-B14F-4D97-AF65-F5344CB8AC3E}">
        <p14:creationId xmlns:p14="http://schemas.microsoft.com/office/powerpoint/2010/main" val="378460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70858FC-962E-3D42-A54B-686F0879D4BE}" type="slidenum">
              <a:rPr lang="en-US" smtClean="0"/>
              <a:t>9</a:t>
            </a:fld>
            <a:endParaRPr lang="en-US" dirty="0"/>
          </a:p>
        </p:txBody>
      </p:sp>
    </p:spTree>
    <p:extLst>
      <p:ext uri="{BB962C8B-B14F-4D97-AF65-F5344CB8AC3E}">
        <p14:creationId xmlns:p14="http://schemas.microsoft.com/office/powerpoint/2010/main" val="2548580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91" name="Footer Placeholder 90"/>
          <p:cNvSpPr>
            <a:spLocks noGrp="1"/>
          </p:cNvSpPr>
          <p:nvPr>
            <p:ph type="ftr" sz="quarter" idx="11"/>
          </p:nvPr>
        </p:nvSpPr>
        <p:spPr/>
        <p:txBody>
          <a:bodyPr/>
          <a:lstStyle/>
          <a:p>
            <a:endParaRPr kumimoji="0" lang="en-US" dirty="0"/>
          </a:p>
        </p:txBody>
      </p:sp>
      <p:sp>
        <p:nvSpPr>
          <p:cNvPr id="92" name="Slide Number Placeholder 91"/>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6/25/2014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pPr algn="r" eaLnBrk="1" latinLnBrk="0" hangingPunct="1"/>
            <a:fld id="{9D21D778-B565-4D7E-94D7-64010A445B68}" type="datetimeFigureOut">
              <a:rPr lang="en-US" smtClean="0"/>
              <a:pPr algn="r" eaLnBrk="1" latinLnBrk="0" hangingPunct="1"/>
              <a:t>6/25/2014</a:t>
            </a:fld>
            <a:endParaRPr lang="en-US" sz="1400" dirty="0">
              <a:solidFill>
                <a:srgbClr val="FFFFFF"/>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pPr algn="l" eaLnBrk="1" latinLnBrk="0" hangingPunct="1"/>
            <a:endParaRPr kumimoji="0" lang="en-US" dirty="0">
              <a:solidFill>
                <a:srgbClr val="FFFFFF"/>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18" Type="http://schemas.openxmlformats.org/officeDocument/2006/relationships/image" Target="../media/image18.jpeg"/><Relationship Id="rId3" Type="http://schemas.openxmlformats.org/officeDocument/2006/relationships/image" Target="../media/image3.jpeg"/><Relationship Id="rId21" Type="http://schemas.openxmlformats.org/officeDocument/2006/relationships/image" Target="../media/image21.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notesSlide" Target="../notesSlides/notesSlide17.xml"/><Relationship Id="rId16" Type="http://schemas.openxmlformats.org/officeDocument/2006/relationships/image" Target="../media/image16.jpeg"/><Relationship Id="rId20"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24" Type="http://schemas.openxmlformats.org/officeDocument/2006/relationships/image" Target="../media/image24.jpeg"/><Relationship Id="rId5" Type="http://schemas.openxmlformats.org/officeDocument/2006/relationships/image" Target="../media/image5.jpeg"/><Relationship Id="rId15" Type="http://schemas.openxmlformats.org/officeDocument/2006/relationships/image" Target="../media/image15.jpeg"/><Relationship Id="rId23" Type="http://schemas.openxmlformats.org/officeDocument/2006/relationships/image" Target="../media/image23.jpeg"/><Relationship Id="rId10" Type="http://schemas.openxmlformats.org/officeDocument/2006/relationships/image" Target="../media/image10.jpeg"/><Relationship Id="rId19" Type="http://schemas.openxmlformats.org/officeDocument/2006/relationships/image" Target="../media/image19.jpeg"/><Relationship Id="rId4" Type="http://schemas.openxmlformats.org/officeDocument/2006/relationships/image" Target="../media/image4.jpeg"/><Relationship Id="rId9" Type="http://schemas.openxmlformats.org/officeDocument/2006/relationships/image" Target="../media/image9.jpg"/><Relationship Id="rId14" Type="http://schemas.openxmlformats.org/officeDocument/2006/relationships/image" Target="../media/image14.jpeg"/><Relationship Id="rId22" Type="http://schemas.openxmlformats.org/officeDocument/2006/relationships/image" Target="../media/image22.jpeg"/></Relationships>
</file>

<file path=ppt/slides/_rels/slide18.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18" Type="http://schemas.openxmlformats.org/officeDocument/2006/relationships/image" Target="../media/image18.jpeg"/><Relationship Id="rId3" Type="http://schemas.openxmlformats.org/officeDocument/2006/relationships/image" Target="../media/image3.jpeg"/><Relationship Id="rId21" Type="http://schemas.openxmlformats.org/officeDocument/2006/relationships/image" Target="../media/image21.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notesSlide" Target="../notesSlides/notesSlide3.xml"/><Relationship Id="rId16" Type="http://schemas.openxmlformats.org/officeDocument/2006/relationships/image" Target="../media/image16.jpeg"/><Relationship Id="rId20"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24" Type="http://schemas.openxmlformats.org/officeDocument/2006/relationships/image" Target="../media/image24.jpeg"/><Relationship Id="rId5" Type="http://schemas.openxmlformats.org/officeDocument/2006/relationships/image" Target="../media/image5.jpeg"/><Relationship Id="rId15" Type="http://schemas.openxmlformats.org/officeDocument/2006/relationships/image" Target="../media/image15.jpeg"/><Relationship Id="rId23" Type="http://schemas.openxmlformats.org/officeDocument/2006/relationships/image" Target="../media/image23.jpeg"/><Relationship Id="rId10" Type="http://schemas.openxmlformats.org/officeDocument/2006/relationships/image" Target="../media/image10.jpeg"/><Relationship Id="rId19" Type="http://schemas.openxmlformats.org/officeDocument/2006/relationships/image" Target="../media/image19.jpeg"/><Relationship Id="rId4" Type="http://schemas.openxmlformats.org/officeDocument/2006/relationships/image" Target="../media/image4.jpeg"/><Relationship Id="rId9" Type="http://schemas.openxmlformats.org/officeDocument/2006/relationships/image" Target="../media/image9.jpg"/><Relationship Id="rId14" Type="http://schemas.openxmlformats.org/officeDocument/2006/relationships/image" Target="../media/image14.jpeg"/><Relationship Id="rId22" Type="http://schemas.openxmlformats.org/officeDocument/2006/relationships/image" Target="../media/image2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3350" y="2147092"/>
            <a:ext cx="4676775" cy="2215357"/>
          </a:xfrm>
        </p:spPr>
        <p:txBody>
          <a:bodyPr anchor="t">
            <a:noAutofit/>
          </a:bodyPr>
          <a:lstStyle/>
          <a:p>
            <a:r>
              <a:rPr lang="en-US" sz="2800" b="1" dirty="0" smtClean="0">
                <a:solidFill>
                  <a:schemeClr val="tx2"/>
                </a:solidFill>
              </a:rPr>
              <a:t>A </a:t>
            </a:r>
            <a:r>
              <a:rPr lang="en-US" sz="2800" b="1" dirty="0">
                <a:solidFill>
                  <a:schemeClr val="tx2"/>
                </a:solidFill>
              </a:rPr>
              <a:t>Mindful Path to </a:t>
            </a:r>
            <a:r>
              <a:rPr lang="en-US" sz="2800" b="1" dirty="0" smtClean="0">
                <a:solidFill>
                  <a:schemeClr val="tx2"/>
                </a:solidFill>
              </a:rPr>
              <a:t>Decrease </a:t>
            </a:r>
            <a:r>
              <a:rPr lang="en-US" sz="2800" b="1" dirty="0">
                <a:solidFill>
                  <a:schemeClr val="tx2"/>
                </a:solidFill>
              </a:rPr>
              <a:t>Trauma Intrusions: </a:t>
            </a:r>
            <a:r>
              <a:rPr lang="en-US" sz="2800" b="1" dirty="0" smtClean="0"/>
              <a:t/>
            </a:r>
            <a:br>
              <a:rPr lang="en-US" sz="2800" b="1" dirty="0" smtClean="0"/>
            </a:br>
            <a:r>
              <a:rPr lang="en-US" sz="2800" b="1" dirty="0" smtClean="0"/>
              <a:t>Utility </a:t>
            </a:r>
            <a:r>
              <a:rPr lang="en-US" sz="2800" b="1" dirty="0"/>
              <a:t>and Implications of Present Moment </a:t>
            </a:r>
            <a:r>
              <a:rPr lang="en-US" sz="2800" b="1" dirty="0" smtClean="0"/>
              <a:t>Awareness</a:t>
            </a:r>
            <a:endParaRPr lang="en-US" sz="2800" b="1" dirty="0"/>
          </a:p>
        </p:txBody>
      </p:sp>
      <p:sp>
        <p:nvSpPr>
          <p:cNvPr id="2" name="Subtitle 1"/>
          <p:cNvSpPr>
            <a:spLocks noGrp="1"/>
          </p:cNvSpPr>
          <p:nvPr>
            <p:ph type="subTitle" idx="1"/>
          </p:nvPr>
        </p:nvSpPr>
        <p:spPr>
          <a:xfrm>
            <a:off x="133350" y="5044283"/>
            <a:ext cx="3505200" cy="1851817"/>
          </a:xfrm>
        </p:spPr>
        <p:txBody>
          <a:bodyPr>
            <a:normAutofit/>
          </a:bodyPr>
          <a:lstStyle/>
          <a:p>
            <a:r>
              <a:rPr lang="en-US" sz="2000" b="1" cap="none" dirty="0" smtClean="0">
                <a:solidFill>
                  <a:schemeClr val="accent2"/>
                </a:solidFill>
              </a:rPr>
              <a:t>Andrew M. Sherrill, M.A.</a:t>
            </a:r>
          </a:p>
          <a:p>
            <a:r>
              <a:rPr lang="en-US" sz="2000" b="1" cap="none" dirty="0" smtClean="0">
                <a:solidFill>
                  <a:schemeClr val="accent2"/>
                </a:solidFill>
              </a:rPr>
              <a:t>Christine E. Valdez, M.A.</a:t>
            </a:r>
          </a:p>
          <a:p>
            <a:r>
              <a:rPr lang="en-US" sz="2000" b="1" cap="none" dirty="0" smtClean="0">
                <a:solidFill>
                  <a:schemeClr val="accent2"/>
                </a:solidFill>
              </a:rPr>
              <a:t>Michelle M. Lilly, Ph.D.</a:t>
            </a:r>
          </a:p>
          <a:p>
            <a:r>
              <a:rPr lang="en-US" sz="1600" b="1" cap="none" dirty="0" smtClean="0">
                <a:solidFill>
                  <a:schemeClr val="accent5"/>
                </a:solidFill>
              </a:rPr>
              <a:t>June 22, 2014</a:t>
            </a: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00876" y="276225"/>
            <a:ext cx="1870868" cy="187086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42911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Design</a:t>
            </a:r>
            <a:endParaRPr lang="en-US" dirty="0"/>
          </a:p>
        </p:txBody>
      </p:sp>
      <p:sp>
        <p:nvSpPr>
          <p:cNvPr id="3" name="Content Placeholder 2"/>
          <p:cNvSpPr>
            <a:spLocks noGrp="1"/>
          </p:cNvSpPr>
          <p:nvPr>
            <p:ph idx="1"/>
          </p:nvPr>
        </p:nvSpPr>
        <p:spPr/>
        <p:txBody>
          <a:bodyPr>
            <a:normAutofit/>
          </a:bodyPr>
          <a:lstStyle/>
          <a:p>
            <a:r>
              <a:rPr lang="en-US" dirty="0" smtClean="0"/>
              <a:t>Sample (</a:t>
            </a:r>
            <a:r>
              <a:rPr lang="en-US" i="1" dirty="0" smtClean="0"/>
              <a:t>N</a:t>
            </a:r>
            <a:r>
              <a:rPr lang="en-US" dirty="0" smtClean="0"/>
              <a:t> = 40):</a:t>
            </a:r>
          </a:p>
          <a:p>
            <a:pPr lvl="1"/>
            <a:r>
              <a:rPr lang="en-US" dirty="0" smtClean="0"/>
              <a:t>Community-recruited female victims of physical and sexual assault</a:t>
            </a:r>
          </a:p>
          <a:p>
            <a:pPr lvl="1"/>
            <a:r>
              <a:rPr lang="en-US" dirty="0" smtClean="0"/>
              <a:t>Prone </a:t>
            </a:r>
            <a:r>
              <a:rPr lang="en-US" dirty="0"/>
              <a:t>to experience unwanted private </a:t>
            </a:r>
            <a:r>
              <a:rPr lang="en-US" dirty="0" smtClean="0"/>
              <a:t>experiences</a:t>
            </a:r>
          </a:p>
          <a:p>
            <a:r>
              <a:rPr lang="en-US" dirty="0" smtClean="0"/>
              <a:t>Outcomes:</a:t>
            </a:r>
          </a:p>
          <a:p>
            <a:pPr lvl="1">
              <a:buClr>
                <a:srgbClr val="759AA5">
                  <a:lumMod val="60000"/>
                  <a:lumOff val="40000"/>
                </a:srgbClr>
              </a:buClr>
            </a:pPr>
            <a:r>
              <a:rPr lang="en-US" dirty="0" smtClean="0"/>
              <a:t>Changes in Positive and Negative Affect </a:t>
            </a:r>
            <a:r>
              <a:rPr lang="en-US" sz="1600" dirty="0">
                <a:solidFill>
                  <a:srgbClr val="B9AB6F"/>
                </a:solidFill>
              </a:rPr>
              <a:t>(PANAS-X; Watson &amp; Clark, 1999)</a:t>
            </a:r>
            <a:endParaRPr lang="en-US" sz="1600" dirty="0"/>
          </a:p>
          <a:p>
            <a:pPr lvl="1"/>
            <a:r>
              <a:rPr lang="en-US" dirty="0"/>
              <a:t>Trauma Intrusions </a:t>
            </a:r>
            <a:r>
              <a:rPr lang="en-US" sz="1600" dirty="0" smtClean="0">
                <a:solidFill>
                  <a:schemeClr val="accent6"/>
                </a:solidFill>
              </a:rPr>
              <a:t>(Cacioppo </a:t>
            </a:r>
            <a:r>
              <a:rPr lang="en-US" sz="1600" dirty="0">
                <a:solidFill>
                  <a:schemeClr val="accent6"/>
                </a:solidFill>
              </a:rPr>
              <a:t>et al., 1997</a:t>
            </a:r>
            <a:r>
              <a:rPr lang="en-US" sz="1600" dirty="0" smtClean="0">
                <a:solidFill>
                  <a:schemeClr val="accent6"/>
                </a:solidFill>
              </a:rPr>
              <a:t>)</a:t>
            </a:r>
          </a:p>
          <a:p>
            <a:endParaRPr lang="en-US" dirty="0"/>
          </a:p>
          <a:p>
            <a:pPr marL="0" indent="0">
              <a:buNone/>
            </a:pPr>
            <a:endParaRPr lang="en-US" dirty="0"/>
          </a:p>
        </p:txBody>
      </p:sp>
      <p:sp>
        <p:nvSpPr>
          <p:cNvPr id="5" name="Rectangular Callout 4"/>
          <p:cNvSpPr/>
          <p:nvPr/>
        </p:nvSpPr>
        <p:spPr>
          <a:xfrm>
            <a:off x="1036954" y="4201117"/>
            <a:ext cx="7356146" cy="614149"/>
          </a:xfrm>
          <a:prstGeom prst="wedgeRectCallout">
            <a:avLst>
              <a:gd name="adj1" fmla="val -21701"/>
              <a:gd name="adj2" fmla="val -785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Protocol also used to code </a:t>
            </a:r>
            <a:r>
              <a:rPr lang="en-US" b="1" dirty="0" smtClean="0"/>
              <a:t>PMA Index </a:t>
            </a:r>
            <a:r>
              <a:rPr lang="en-US" dirty="0" smtClean="0"/>
              <a:t>with Sensation-Shifting Coding Scheme</a:t>
            </a:r>
            <a:endParaRPr lang="en-US" dirty="0"/>
          </a:p>
        </p:txBody>
      </p:sp>
    </p:spTree>
    <p:extLst>
      <p:ext uri="{BB962C8B-B14F-4D97-AF65-F5344CB8AC3E}">
        <p14:creationId xmlns:p14="http://schemas.microsoft.com/office/powerpoint/2010/main" val="255037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Design (continued)</a:t>
            </a:r>
            <a:endParaRPr lang="en-US" dirty="0"/>
          </a:p>
        </p:txBody>
      </p:sp>
      <p:sp>
        <p:nvSpPr>
          <p:cNvPr id="3" name="Content Placeholder 2"/>
          <p:cNvSpPr>
            <a:spLocks noGrp="1"/>
          </p:cNvSpPr>
          <p:nvPr>
            <p:ph idx="1"/>
          </p:nvPr>
        </p:nvSpPr>
        <p:spPr>
          <a:xfrm>
            <a:off x="457199" y="1600200"/>
            <a:ext cx="8345607" cy="5087203"/>
          </a:xfrm>
        </p:spPr>
        <p:txBody>
          <a:bodyPr>
            <a:normAutofit/>
          </a:bodyPr>
          <a:lstStyle/>
          <a:p>
            <a:r>
              <a:rPr lang="en-US" dirty="0" smtClean="0"/>
              <a:t>Modes of Processing Conditions </a:t>
            </a:r>
            <a:r>
              <a:rPr lang="en-US" sz="2000" dirty="0" smtClean="0">
                <a:solidFill>
                  <a:schemeClr val="accent6"/>
                </a:solidFill>
              </a:rPr>
              <a:t>(Watkins </a:t>
            </a:r>
            <a:r>
              <a:rPr lang="en-US" sz="2000" dirty="0">
                <a:solidFill>
                  <a:schemeClr val="accent6"/>
                </a:solidFill>
              </a:rPr>
              <a:t>et al., </a:t>
            </a:r>
            <a:r>
              <a:rPr lang="en-US" sz="2000" dirty="0" smtClean="0">
                <a:solidFill>
                  <a:schemeClr val="accent6"/>
                </a:solidFill>
              </a:rPr>
              <a:t>2008)</a:t>
            </a:r>
          </a:p>
          <a:p>
            <a:pPr lvl="1"/>
            <a:r>
              <a:rPr lang="en-US" dirty="0" smtClean="0"/>
              <a:t>Read and concentrate on 30 scenarios</a:t>
            </a:r>
          </a:p>
          <a:p>
            <a:pPr lvl="2"/>
            <a:r>
              <a:rPr lang="en-US" dirty="0" smtClean="0"/>
              <a:t>Example:</a:t>
            </a:r>
          </a:p>
          <a:p>
            <a:pPr lvl="3"/>
            <a:r>
              <a:rPr lang="en-US" dirty="0" smtClean="0"/>
              <a:t>“You </a:t>
            </a:r>
            <a:r>
              <a:rPr lang="en-US" dirty="0"/>
              <a:t>have recently started a new job. Although you have tried very hard to be friendly and </a:t>
            </a:r>
            <a:r>
              <a:rPr lang="en-US" dirty="0" smtClean="0"/>
              <a:t>polite to </a:t>
            </a:r>
            <a:r>
              <a:rPr lang="en-US" dirty="0"/>
              <a:t>your new colleagues, they do not make any effort to include you in conversation. Today </a:t>
            </a:r>
            <a:r>
              <a:rPr lang="en-US" dirty="0" smtClean="0"/>
              <a:t>you overhear </a:t>
            </a:r>
            <a:r>
              <a:rPr lang="en-US" dirty="0"/>
              <a:t>them making arrangements to socialize after work, but they do not invite you along</a:t>
            </a:r>
            <a:r>
              <a:rPr lang="en-US" dirty="0" smtClean="0"/>
              <a:t>.”</a:t>
            </a:r>
            <a:endParaRPr lang="en-US" sz="3000" dirty="0">
              <a:solidFill>
                <a:schemeClr val="accent6"/>
              </a:solidFill>
            </a:endParaRPr>
          </a:p>
          <a:p>
            <a:pPr lvl="1"/>
            <a:r>
              <a:rPr lang="en-US" dirty="0" smtClean="0"/>
              <a:t>Control condition: “Default awareness” (</a:t>
            </a:r>
            <a:r>
              <a:rPr lang="en-US" i="1" dirty="0" smtClean="0"/>
              <a:t>n</a:t>
            </a:r>
            <a:r>
              <a:rPr lang="en-US" dirty="0" smtClean="0"/>
              <a:t> = 20)</a:t>
            </a:r>
          </a:p>
          <a:p>
            <a:pPr lvl="2"/>
            <a:r>
              <a:rPr lang="en-US" dirty="0" smtClean="0"/>
              <a:t>“Count the number of verbs”</a:t>
            </a:r>
            <a:endParaRPr lang="en-US" dirty="0"/>
          </a:p>
          <a:p>
            <a:pPr lvl="1"/>
            <a:r>
              <a:rPr lang="en-US" dirty="0" smtClean="0"/>
              <a:t>Experimental condition: “Mindful </a:t>
            </a:r>
            <a:r>
              <a:rPr lang="en-US" dirty="0"/>
              <a:t>awareness” (</a:t>
            </a:r>
            <a:r>
              <a:rPr lang="en-US" i="1" dirty="0"/>
              <a:t>n</a:t>
            </a:r>
            <a:r>
              <a:rPr lang="en-US" dirty="0"/>
              <a:t> = 20</a:t>
            </a:r>
            <a:r>
              <a:rPr lang="en-US" dirty="0" smtClean="0"/>
              <a:t>)</a:t>
            </a:r>
          </a:p>
          <a:p>
            <a:pPr lvl="2"/>
            <a:r>
              <a:rPr lang="en-US" dirty="0" smtClean="0"/>
              <a:t>“Imagine </a:t>
            </a:r>
            <a:r>
              <a:rPr lang="en-US" dirty="0"/>
              <a:t>in your mind as vividly and concretely as possible a ‘movie’ of how </a:t>
            </a:r>
            <a:r>
              <a:rPr lang="en-US" dirty="0" smtClean="0"/>
              <a:t>this event unfolded”</a:t>
            </a:r>
          </a:p>
          <a:p>
            <a:pPr lvl="2"/>
            <a:r>
              <a:rPr lang="en-US" dirty="0" smtClean="0"/>
              <a:t>No instruction to “be aware of the present moment”</a:t>
            </a:r>
          </a:p>
        </p:txBody>
      </p:sp>
    </p:spTree>
    <p:extLst>
      <p:ext uri="{BB962C8B-B14F-4D97-AF65-F5344CB8AC3E}">
        <p14:creationId xmlns:p14="http://schemas.microsoft.com/office/powerpoint/2010/main" val="188479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Predictions</a:t>
            </a:r>
            <a:endParaRPr lang="en-US" dirty="0"/>
          </a:p>
        </p:txBody>
      </p:sp>
      <p:sp>
        <p:nvSpPr>
          <p:cNvPr id="3" name="Content Placeholder 2"/>
          <p:cNvSpPr>
            <a:spLocks noGrp="1"/>
          </p:cNvSpPr>
          <p:nvPr>
            <p:ph idx="1"/>
          </p:nvPr>
        </p:nvSpPr>
        <p:spPr>
          <a:xfrm>
            <a:off x="4537882" y="4892720"/>
            <a:ext cx="4606118" cy="1828799"/>
          </a:xfrm>
        </p:spPr>
        <p:txBody>
          <a:bodyPr>
            <a:noAutofit/>
          </a:bodyPr>
          <a:lstStyle/>
          <a:p>
            <a:pPr marL="0" indent="0">
              <a:buNone/>
            </a:pPr>
            <a:r>
              <a:rPr lang="en-US" b="1" dirty="0" smtClean="0">
                <a:sym typeface="Wingdings"/>
              </a:rPr>
              <a:t>     Default </a:t>
            </a:r>
            <a:r>
              <a:rPr lang="en-US" b="1" dirty="0">
                <a:sym typeface="Wingdings"/>
              </a:rPr>
              <a:t>awareness:</a:t>
            </a:r>
          </a:p>
          <a:p>
            <a:pPr lvl="1"/>
            <a:r>
              <a:rPr lang="en-US" sz="2400" b="1" dirty="0" smtClean="0">
                <a:sym typeface="Wingdings"/>
              </a:rPr>
              <a:t></a:t>
            </a:r>
            <a:r>
              <a:rPr lang="en-US" sz="2400" dirty="0" smtClean="0">
                <a:sym typeface="Wingdings"/>
              </a:rPr>
              <a:t> PMA = </a:t>
            </a:r>
            <a:r>
              <a:rPr lang="en-US" sz="2400" b="1" dirty="0" smtClean="0">
                <a:sym typeface="Wingdings"/>
              </a:rPr>
              <a:t></a:t>
            </a:r>
            <a:r>
              <a:rPr lang="en-US" sz="2400" dirty="0" smtClean="0">
                <a:sym typeface="Wingdings"/>
              </a:rPr>
              <a:t>  Negative Affect</a:t>
            </a:r>
          </a:p>
          <a:p>
            <a:pPr lvl="1"/>
            <a:r>
              <a:rPr lang="en-US" sz="2400" b="1" dirty="0" smtClean="0">
                <a:sym typeface="Wingdings"/>
              </a:rPr>
              <a:t></a:t>
            </a:r>
            <a:r>
              <a:rPr lang="en-US" sz="2400" dirty="0" smtClean="0">
                <a:sym typeface="Wingdings"/>
              </a:rPr>
              <a:t> </a:t>
            </a:r>
            <a:r>
              <a:rPr lang="en-US" sz="2400" dirty="0">
                <a:sym typeface="Wingdings"/>
              </a:rPr>
              <a:t>PMA = </a:t>
            </a:r>
            <a:r>
              <a:rPr lang="en-US" sz="2400" b="1" dirty="0" smtClean="0">
                <a:sym typeface="Wingdings"/>
              </a:rPr>
              <a:t>  </a:t>
            </a:r>
            <a:r>
              <a:rPr lang="en-US" sz="2400" dirty="0" smtClean="0">
                <a:sym typeface="Wingdings"/>
              </a:rPr>
              <a:t>Positive </a:t>
            </a:r>
            <a:r>
              <a:rPr lang="en-US" sz="2400" dirty="0">
                <a:sym typeface="Wingdings"/>
              </a:rPr>
              <a:t>Affect</a:t>
            </a:r>
          </a:p>
          <a:p>
            <a:pPr lvl="1"/>
            <a:r>
              <a:rPr lang="en-US" sz="2400" b="1" dirty="0">
                <a:sym typeface="Wingdings"/>
              </a:rPr>
              <a:t></a:t>
            </a:r>
            <a:r>
              <a:rPr lang="en-US" sz="2400" dirty="0">
                <a:sym typeface="Wingdings"/>
              </a:rPr>
              <a:t> PMA = </a:t>
            </a:r>
            <a:r>
              <a:rPr lang="en-US" sz="2400" b="1" dirty="0" smtClean="0">
                <a:sym typeface="Wingdings"/>
              </a:rPr>
              <a:t>  </a:t>
            </a:r>
            <a:r>
              <a:rPr lang="en-US" sz="2400" dirty="0" smtClean="0">
                <a:sym typeface="Wingdings"/>
              </a:rPr>
              <a:t>Trauma </a:t>
            </a:r>
            <a:r>
              <a:rPr lang="en-US" sz="2400" dirty="0">
                <a:sym typeface="Wingdings"/>
              </a:rPr>
              <a:t>Intrusions</a:t>
            </a:r>
          </a:p>
          <a:p>
            <a:pPr marL="0" indent="0">
              <a:buNone/>
            </a:pPr>
            <a:endParaRPr lang="en-US" dirty="0"/>
          </a:p>
        </p:txBody>
      </p:sp>
      <p:sp>
        <p:nvSpPr>
          <p:cNvPr id="4" name="Round Same Side Corner Rectangle 3"/>
          <p:cNvSpPr/>
          <p:nvPr/>
        </p:nvSpPr>
        <p:spPr>
          <a:xfrm>
            <a:off x="573206" y="1624083"/>
            <a:ext cx="2361064" cy="1228299"/>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u="sng" dirty="0" smtClean="0"/>
              <a:t>Between Subjects IV</a:t>
            </a:r>
          </a:p>
          <a:p>
            <a:pPr algn="ctr"/>
            <a:r>
              <a:rPr lang="en-US" dirty="0" smtClean="0"/>
              <a:t>Default Awareness</a:t>
            </a:r>
          </a:p>
          <a:p>
            <a:pPr algn="ctr"/>
            <a:r>
              <a:rPr lang="en-US" dirty="0" smtClean="0"/>
              <a:t>Mindful Awareness</a:t>
            </a:r>
            <a:endParaRPr lang="en-US" dirty="0"/>
          </a:p>
        </p:txBody>
      </p:sp>
      <p:sp>
        <p:nvSpPr>
          <p:cNvPr id="5" name="Round Same Side Corner Rectangle 4"/>
          <p:cNvSpPr/>
          <p:nvPr/>
        </p:nvSpPr>
        <p:spPr>
          <a:xfrm>
            <a:off x="3345975" y="1624083"/>
            <a:ext cx="1717343" cy="1228299"/>
          </a:xfrm>
          <a:prstGeom prst="round2Same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lang="en-US" b="1" u="sng" dirty="0" smtClean="0"/>
              <a:t>Continuous IV</a:t>
            </a:r>
          </a:p>
          <a:p>
            <a:pPr algn="ctr"/>
            <a:r>
              <a:rPr lang="en-US" dirty="0" smtClean="0"/>
              <a:t>PMA Index</a:t>
            </a:r>
            <a:endParaRPr lang="en-US" dirty="0"/>
          </a:p>
        </p:txBody>
      </p:sp>
      <p:sp>
        <p:nvSpPr>
          <p:cNvPr id="6" name="Round Same Side Corner Rectangle 5"/>
          <p:cNvSpPr/>
          <p:nvPr/>
        </p:nvSpPr>
        <p:spPr>
          <a:xfrm>
            <a:off x="5377218" y="1624083"/>
            <a:ext cx="3521122" cy="1228299"/>
          </a:xfrm>
          <a:prstGeom prst="round2Same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r>
              <a:rPr lang="en-US" b="1" u="sng" dirty="0" smtClean="0"/>
              <a:t>Three DVs</a:t>
            </a:r>
          </a:p>
          <a:p>
            <a:pPr algn="ctr"/>
            <a:r>
              <a:rPr lang="en-US" dirty="0" smtClean="0"/>
              <a:t>Intrusion Frequency</a:t>
            </a:r>
          </a:p>
          <a:p>
            <a:pPr algn="ctr"/>
            <a:r>
              <a:rPr lang="en-US" dirty="0" smtClean="0"/>
              <a:t>Change in Negative Affect</a:t>
            </a:r>
          </a:p>
          <a:p>
            <a:pPr algn="ctr"/>
            <a:r>
              <a:rPr lang="en-US" dirty="0" smtClean="0"/>
              <a:t>Change in Positive Affect</a:t>
            </a:r>
            <a:endParaRPr lang="en-US" dirty="0"/>
          </a:p>
        </p:txBody>
      </p:sp>
      <p:sp>
        <p:nvSpPr>
          <p:cNvPr id="7" name="Content Placeholder 2"/>
          <p:cNvSpPr txBox="1">
            <a:spLocks/>
          </p:cNvSpPr>
          <p:nvPr/>
        </p:nvSpPr>
        <p:spPr>
          <a:xfrm>
            <a:off x="0" y="4892720"/>
            <a:ext cx="4804012" cy="1992575"/>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buNone/>
            </a:pPr>
            <a:r>
              <a:rPr lang="en-US" b="1" dirty="0"/>
              <a:t> </a:t>
            </a:r>
            <a:r>
              <a:rPr lang="en-US" b="1" dirty="0" smtClean="0"/>
              <a:t>    Mindful awareness:</a:t>
            </a:r>
          </a:p>
          <a:p>
            <a:pPr lvl="1"/>
            <a:r>
              <a:rPr lang="en-US" sz="2400" b="1" dirty="0" smtClean="0">
                <a:sym typeface="Wingdings"/>
              </a:rPr>
              <a:t></a:t>
            </a:r>
            <a:r>
              <a:rPr lang="en-US" sz="2400" dirty="0" smtClean="0">
                <a:sym typeface="Wingdings"/>
              </a:rPr>
              <a:t> PMA = </a:t>
            </a:r>
            <a:r>
              <a:rPr lang="en-US" sz="2400" b="1" dirty="0" smtClean="0">
                <a:sym typeface="Wingdings"/>
              </a:rPr>
              <a:t>  </a:t>
            </a:r>
            <a:r>
              <a:rPr lang="en-US" sz="2400" dirty="0" smtClean="0">
                <a:sym typeface="Wingdings"/>
              </a:rPr>
              <a:t>Negative Affect</a:t>
            </a:r>
          </a:p>
          <a:p>
            <a:pPr lvl="1"/>
            <a:r>
              <a:rPr lang="en-US" sz="2400" b="1" dirty="0" smtClean="0">
                <a:sym typeface="Wingdings"/>
              </a:rPr>
              <a:t></a:t>
            </a:r>
            <a:r>
              <a:rPr lang="en-US" sz="2400" dirty="0" smtClean="0">
                <a:sym typeface="Wingdings"/>
              </a:rPr>
              <a:t> PMA = </a:t>
            </a:r>
            <a:r>
              <a:rPr lang="en-US" sz="2400" b="1" dirty="0" smtClean="0">
                <a:sym typeface="Wingdings"/>
              </a:rPr>
              <a:t></a:t>
            </a:r>
            <a:r>
              <a:rPr lang="en-US" sz="2400" dirty="0" smtClean="0">
                <a:sym typeface="Wingdings"/>
              </a:rPr>
              <a:t>  Positive Affect</a:t>
            </a:r>
          </a:p>
          <a:p>
            <a:pPr lvl="1"/>
            <a:r>
              <a:rPr lang="en-US" sz="2400" b="1" dirty="0" smtClean="0">
                <a:sym typeface="Wingdings"/>
              </a:rPr>
              <a:t></a:t>
            </a:r>
            <a:r>
              <a:rPr lang="en-US" sz="2400" dirty="0" smtClean="0">
                <a:sym typeface="Wingdings"/>
              </a:rPr>
              <a:t> PMA = </a:t>
            </a:r>
            <a:r>
              <a:rPr lang="en-US" sz="2400" b="1" dirty="0" smtClean="0">
                <a:sym typeface="Wingdings"/>
              </a:rPr>
              <a:t></a:t>
            </a:r>
            <a:r>
              <a:rPr lang="en-US" sz="2400" dirty="0" smtClean="0">
                <a:sym typeface="Wingdings"/>
              </a:rPr>
              <a:t>  Trauma Intrusions</a:t>
            </a:r>
          </a:p>
          <a:p>
            <a:endParaRPr lang="en-US" dirty="0"/>
          </a:p>
        </p:txBody>
      </p:sp>
      <p:cxnSp>
        <p:nvCxnSpPr>
          <p:cNvPr id="9" name="Straight Connector 8"/>
          <p:cNvCxnSpPr/>
          <p:nvPr/>
        </p:nvCxnSpPr>
        <p:spPr>
          <a:xfrm>
            <a:off x="4585646" y="4926842"/>
            <a:ext cx="0" cy="1692326"/>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3206" y="3084394"/>
            <a:ext cx="7683689" cy="1661993"/>
          </a:xfrm>
          <a:prstGeom prst="rect">
            <a:avLst/>
          </a:prstGeom>
          <a:noFill/>
        </p:spPr>
        <p:txBody>
          <a:bodyPr wrap="square" rtlCol="0">
            <a:spAutoFit/>
          </a:bodyPr>
          <a:lstStyle/>
          <a:p>
            <a:r>
              <a:rPr lang="en-US" sz="2800" dirty="0" smtClean="0"/>
              <a:t>H</a:t>
            </a:r>
            <a:r>
              <a:rPr lang="en-US" sz="2800" baseline="-25000" dirty="0" smtClean="0"/>
              <a:t>0</a:t>
            </a:r>
            <a:r>
              <a:rPr lang="en-US" sz="2800" dirty="0" smtClean="0"/>
              <a:t>: PMA-alone is inert (no direct effect on outcomes)</a:t>
            </a:r>
          </a:p>
          <a:p>
            <a:r>
              <a:rPr lang="en-US" sz="2800" dirty="0" smtClean="0"/>
              <a:t>H</a:t>
            </a:r>
            <a:r>
              <a:rPr lang="en-US" sz="2800" baseline="-25000" dirty="0" smtClean="0"/>
              <a:t>1</a:t>
            </a:r>
            <a:r>
              <a:rPr lang="en-US" sz="2800" dirty="0" smtClean="0"/>
              <a:t>: PMA-alone leads to desirable outcomes </a:t>
            </a:r>
          </a:p>
          <a:p>
            <a:r>
              <a:rPr lang="en-US" sz="2800" dirty="0" smtClean="0"/>
              <a:t>H</a:t>
            </a:r>
            <a:r>
              <a:rPr lang="en-US" sz="2800" baseline="-25000" dirty="0" smtClean="0"/>
              <a:t>2</a:t>
            </a:r>
            <a:r>
              <a:rPr lang="en-US" sz="2800" dirty="0" smtClean="0"/>
              <a:t>: PMA-alone leads to iatrogenic outcomes</a:t>
            </a:r>
            <a:endParaRPr lang="en-US" sz="2800" dirty="0"/>
          </a:p>
          <a:p>
            <a:endParaRPr lang="en-US" dirty="0"/>
          </a:p>
        </p:txBody>
      </p:sp>
      <p:sp>
        <p:nvSpPr>
          <p:cNvPr id="12" name="Frame 11"/>
          <p:cNvSpPr/>
          <p:nvPr/>
        </p:nvSpPr>
        <p:spPr>
          <a:xfrm>
            <a:off x="457200" y="3915391"/>
            <a:ext cx="6680579" cy="615666"/>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99882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heel(1)">
                                      <p:cBhvr>
                                        <p:cTn id="34" dur="1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Qualitative Results:</a:t>
            </a:r>
            <a:br>
              <a:rPr lang="en-US" dirty="0" smtClean="0"/>
            </a:br>
            <a:r>
              <a:rPr lang="en-US" dirty="0" smtClean="0"/>
              <a:t>Sensation-Shifting Coding Scheme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49246023"/>
              </p:ext>
            </p:extLst>
          </p:nvPr>
        </p:nvGraphicFramePr>
        <p:xfrm>
          <a:off x="334370" y="1554113"/>
          <a:ext cx="8495730" cy="4754880"/>
        </p:xfrm>
        <a:graphic>
          <a:graphicData uri="http://schemas.openxmlformats.org/drawingml/2006/table">
            <a:tbl>
              <a:tblPr firstRow="1" bandRow="1">
                <a:tableStyleId>{5C22544A-7EE6-4342-B048-85BDC9FD1C3A}</a:tableStyleId>
              </a:tblPr>
              <a:tblGrid>
                <a:gridCol w="3104866"/>
                <a:gridCol w="3534770"/>
                <a:gridCol w="1856094"/>
              </a:tblGrid>
              <a:tr h="365760">
                <a:tc>
                  <a:txBody>
                    <a:bodyPr/>
                    <a:lstStyle/>
                    <a:p>
                      <a:r>
                        <a:rPr lang="en-US" dirty="0" smtClean="0"/>
                        <a:t>Code</a:t>
                      </a:r>
                      <a:endParaRPr lang="en-US" dirty="0"/>
                    </a:p>
                  </a:txBody>
                  <a:tcPr/>
                </a:tc>
                <a:tc>
                  <a:txBody>
                    <a:bodyPr/>
                    <a:lstStyle/>
                    <a:p>
                      <a:r>
                        <a:rPr lang="en-US" dirty="0" smtClean="0"/>
                        <a:t>Example</a:t>
                      </a:r>
                      <a:endParaRPr lang="en-US" dirty="0"/>
                    </a:p>
                  </a:txBody>
                  <a:tcPr/>
                </a:tc>
                <a:tc>
                  <a:txBody>
                    <a:bodyPr/>
                    <a:lstStyle/>
                    <a:p>
                      <a:r>
                        <a:rPr lang="en-US" dirty="0" smtClean="0"/>
                        <a:t>Frequency</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Cognitive-Emotional-Affective</a:t>
                      </a:r>
                    </a:p>
                  </a:txBody>
                  <a:tcPr/>
                </a:tc>
                <a:tc>
                  <a:txBody>
                    <a:bodyPr/>
                    <a:lstStyle/>
                    <a:p>
                      <a:r>
                        <a:rPr lang="en-US" dirty="0" smtClean="0"/>
                        <a:t>“I</a:t>
                      </a:r>
                      <a:r>
                        <a:rPr lang="en-US" baseline="0" dirty="0" smtClean="0"/>
                        <a:t> love my brother so much.”</a:t>
                      </a:r>
                      <a:endParaRPr lang="en-US" dirty="0"/>
                    </a:p>
                  </a:txBody>
                  <a:tcPr/>
                </a:tc>
                <a:tc>
                  <a:txBody>
                    <a:bodyPr/>
                    <a:lstStyle/>
                    <a:p>
                      <a:r>
                        <a:rPr lang="en-US" dirty="0" smtClean="0"/>
                        <a:t>2,073</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Visual</a:t>
                      </a:r>
                    </a:p>
                  </a:txBody>
                  <a:tcPr/>
                </a:tc>
                <a:tc>
                  <a:txBody>
                    <a:bodyPr/>
                    <a:lstStyle/>
                    <a:p>
                      <a:r>
                        <a:rPr lang="en-US" dirty="0" smtClean="0"/>
                        <a:t>“This</a:t>
                      </a:r>
                      <a:r>
                        <a:rPr lang="en-US" baseline="0" dirty="0" smtClean="0"/>
                        <a:t> room is clean.”</a:t>
                      </a:r>
                      <a:endParaRPr lang="en-US" dirty="0"/>
                    </a:p>
                  </a:txBody>
                  <a:tcPr/>
                </a:tc>
                <a:tc>
                  <a:txBody>
                    <a:bodyPr/>
                    <a:lstStyle/>
                    <a:p>
                      <a:r>
                        <a:rPr lang="en-US" dirty="0" smtClean="0"/>
                        <a:t>50</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Pain</a:t>
                      </a:r>
                    </a:p>
                  </a:txBody>
                  <a:tcPr/>
                </a:tc>
                <a:tc>
                  <a:txBody>
                    <a:bodyPr/>
                    <a:lstStyle/>
                    <a:p>
                      <a:r>
                        <a:rPr lang="en-US" dirty="0" smtClean="0"/>
                        <a:t>“My hands hurt from writing.”</a:t>
                      </a:r>
                      <a:endParaRPr lang="en-US" dirty="0"/>
                    </a:p>
                  </a:txBody>
                  <a:tcPr/>
                </a:tc>
                <a:tc>
                  <a:txBody>
                    <a:bodyPr/>
                    <a:lstStyle/>
                    <a:p>
                      <a:r>
                        <a:rPr lang="en-US" dirty="0" smtClean="0"/>
                        <a:t>30</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Chronoceptive</a:t>
                      </a:r>
                    </a:p>
                  </a:txBody>
                  <a:tcPr/>
                </a:tc>
                <a:tc>
                  <a:txBody>
                    <a:bodyPr/>
                    <a:lstStyle/>
                    <a:p>
                      <a:r>
                        <a:rPr lang="en-US" dirty="0" smtClean="0"/>
                        <a:t>“Time is going by fast.” </a:t>
                      </a:r>
                      <a:endParaRPr lang="en-US" dirty="0"/>
                    </a:p>
                  </a:txBody>
                  <a:tcPr/>
                </a:tc>
                <a:tc>
                  <a:txBody>
                    <a:bodyPr/>
                    <a:lstStyle/>
                    <a:p>
                      <a:r>
                        <a:rPr lang="en-US" dirty="0" smtClean="0"/>
                        <a:t>20</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Interoceptive</a:t>
                      </a:r>
                    </a:p>
                  </a:txBody>
                  <a:tcPr/>
                </a:tc>
                <a:tc>
                  <a:txBody>
                    <a:bodyPr/>
                    <a:lstStyle/>
                    <a:p>
                      <a:r>
                        <a:rPr lang="en-US" dirty="0" smtClean="0"/>
                        <a:t>“I need to pee.”</a:t>
                      </a:r>
                      <a:endParaRPr lang="en-US" dirty="0"/>
                    </a:p>
                  </a:txBody>
                  <a:tcPr/>
                </a:tc>
                <a:tc>
                  <a:txBody>
                    <a:bodyPr/>
                    <a:lstStyle/>
                    <a:p>
                      <a:r>
                        <a:rPr lang="en-US" dirty="0" smtClean="0"/>
                        <a:t>16</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Thermoceptive</a:t>
                      </a:r>
                    </a:p>
                  </a:txBody>
                  <a:tcPr/>
                </a:tc>
                <a:tc>
                  <a:txBody>
                    <a:bodyPr/>
                    <a:lstStyle/>
                    <a:p>
                      <a:r>
                        <a:rPr lang="en-US" dirty="0" smtClean="0"/>
                        <a:t>“It’s hot in here.”</a:t>
                      </a:r>
                      <a:endParaRPr lang="en-US" dirty="0"/>
                    </a:p>
                  </a:txBody>
                  <a:tcPr/>
                </a:tc>
                <a:tc>
                  <a:txBody>
                    <a:bodyPr/>
                    <a:lstStyle/>
                    <a:p>
                      <a:r>
                        <a:rPr lang="en-US" dirty="0" smtClean="0"/>
                        <a:t>10</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Auditory</a:t>
                      </a:r>
                    </a:p>
                  </a:txBody>
                  <a:tcPr/>
                </a:tc>
                <a:tc>
                  <a:txBody>
                    <a:bodyPr/>
                    <a:lstStyle/>
                    <a:p>
                      <a:r>
                        <a:rPr lang="en-US" dirty="0" smtClean="0"/>
                        <a:t>“There</a:t>
                      </a:r>
                      <a:r>
                        <a:rPr lang="en-US" baseline="0" dirty="0" smtClean="0"/>
                        <a:t> is a lot of background noise.”</a:t>
                      </a:r>
                      <a:endParaRPr lang="en-US" dirty="0"/>
                    </a:p>
                  </a:txBody>
                  <a:tcPr/>
                </a:tc>
                <a:tc>
                  <a:txBody>
                    <a:bodyPr/>
                    <a:lstStyle/>
                    <a:p>
                      <a:r>
                        <a:rPr lang="en-US" dirty="0" smtClean="0"/>
                        <a:t>9</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Touch</a:t>
                      </a:r>
                    </a:p>
                  </a:txBody>
                  <a:tcPr/>
                </a:tc>
                <a:tc>
                  <a:txBody>
                    <a:bodyPr/>
                    <a:lstStyle/>
                    <a:p>
                      <a:r>
                        <a:rPr lang="en-US" dirty="0" smtClean="0"/>
                        <a:t>“The floor is vibrating.”</a:t>
                      </a:r>
                      <a:endParaRPr lang="en-US" dirty="0"/>
                    </a:p>
                  </a:txBody>
                  <a:tcPr/>
                </a:tc>
                <a:tc>
                  <a:txBody>
                    <a:bodyPr/>
                    <a:lstStyle/>
                    <a:p>
                      <a:r>
                        <a:rPr lang="en-US" dirty="0" smtClean="0"/>
                        <a:t>5</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Proprioceptive</a:t>
                      </a:r>
                    </a:p>
                  </a:txBody>
                  <a:tcPr/>
                </a:tc>
                <a:tc>
                  <a:txBody>
                    <a:bodyPr/>
                    <a:lstStyle/>
                    <a:p>
                      <a:r>
                        <a:rPr lang="en-US" dirty="0" smtClean="0"/>
                        <a:t>“This chair is uncomfortable.”</a:t>
                      </a:r>
                      <a:endParaRPr lang="en-US" dirty="0"/>
                    </a:p>
                  </a:txBody>
                  <a:tcPr/>
                </a:tc>
                <a:tc>
                  <a:txBody>
                    <a:bodyPr/>
                    <a:lstStyle/>
                    <a:p>
                      <a:r>
                        <a:rPr lang="en-US" dirty="0" smtClean="0"/>
                        <a:t>4</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Taste</a:t>
                      </a:r>
                    </a:p>
                  </a:txBody>
                  <a:tcPr/>
                </a:tc>
                <a:tc>
                  <a:txBody>
                    <a:bodyPr/>
                    <a:lstStyle/>
                    <a:p>
                      <a:r>
                        <a:rPr lang="en-US" dirty="0" smtClean="0"/>
                        <a:t>“My</a:t>
                      </a:r>
                      <a:r>
                        <a:rPr lang="en-US" baseline="0" dirty="0" smtClean="0"/>
                        <a:t> mouth tastes bad.”</a:t>
                      </a:r>
                      <a:endParaRPr lang="en-US" dirty="0"/>
                    </a:p>
                  </a:txBody>
                  <a:tcPr/>
                </a:tc>
                <a:tc>
                  <a:txBody>
                    <a:bodyPr/>
                    <a:lstStyle/>
                    <a:p>
                      <a:r>
                        <a:rPr lang="en-US" dirty="0" smtClean="0"/>
                        <a:t>3</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Equilibrioceptive</a:t>
                      </a:r>
                    </a:p>
                  </a:txBody>
                  <a:tcPr/>
                </a:tc>
                <a:tc>
                  <a:txBody>
                    <a:bodyPr/>
                    <a:lstStyle/>
                    <a:p>
                      <a:r>
                        <a:rPr lang="en-US" dirty="0" smtClean="0"/>
                        <a:t>N/A</a:t>
                      </a:r>
                      <a:endParaRPr lang="en-US" dirty="0"/>
                    </a:p>
                  </a:txBody>
                  <a:tcPr/>
                </a:tc>
                <a:tc>
                  <a:txBody>
                    <a:bodyPr/>
                    <a:lstStyle/>
                    <a:p>
                      <a:r>
                        <a:rPr lang="en-US" dirty="0" smtClean="0"/>
                        <a:t>0</a:t>
                      </a:r>
                      <a:endParaRPr lang="en-US" dirty="0"/>
                    </a:p>
                  </a:txBody>
                  <a:tcP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solidFill>
                        </a:rPr>
                        <a:t>Olfactory</a:t>
                      </a:r>
                    </a:p>
                  </a:txBody>
                  <a:tcPr/>
                </a:tc>
                <a:tc>
                  <a:txBody>
                    <a:bodyPr/>
                    <a:lstStyle/>
                    <a:p>
                      <a:r>
                        <a:rPr lang="en-US" dirty="0" smtClean="0"/>
                        <a:t>N/A</a:t>
                      </a:r>
                      <a:endParaRPr lang="en-US" dirty="0"/>
                    </a:p>
                  </a:txBody>
                  <a:tcPr/>
                </a:tc>
                <a:tc>
                  <a:txBody>
                    <a:bodyPr/>
                    <a:lstStyle/>
                    <a:p>
                      <a:r>
                        <a:rPr lang="en-US" dirty="0" smtClean="0"/>
                        <a:t>0</a:t>
                      </a:r>
                      <a:endParaRPr lang="en-US" dirty="0"/>
                    </a:p>
                  </a:txBody>
                  <a:tcPr/>
                </a:tc>
              </a:tr>
            </a:tbl>
          </a:graphicData>
        </a:graphic>
      </p:graphicFrame>
    </p:spTree>
    <p:extLst>
      <p:ext uri="{BB962C8B-B14F-4D97-AF65-F5344CB8AC3E}">
        <p14:creationId xmlns:p14="http://schemas.microsoft.com/office/powerpoint/2010/main" val="1182903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Multi-Method PMA Assessment</a:t>
            </a:r>
            <a:endParaRPr lang="en-US" dirty="0"/>
          </a:p>
        </p:txBody>
      </p:sp>
      <p:sp>
        <p:nvSpPr>
          <p:cNvPr id="3" name="Content Placeholder 2"/>
          <p:cNvSpPr>
            <a:spLocks noGrp="1"/>
          </p:cNvSpPr>
          <p:nvPr>
            <p:ph idx="1"/>
          </p:nvPr>
        </p:nvSpPr>
        <p:spPr/>
        <p:txBody>
          <a:bodyPr/>
          <a:lstStyle/>
          <a:p>
            <a:r>
              <a:rPr lang="en-US" dirty="0" smtClean="0"/>
              <a:t>LIWC: Linguistic </a:t>
            </a:r>
            <a:r>
              <a:rPr lang="en-US" dirty="0"/>
              <a:t>Inquiry and </a:t>
            </a:r>
            <a:r>
              <a:rPr lang="en-US" dirty="0" smtClean="0"/>
              <a:t>Word Count </a:t>
            </a:r>
            <a:r>
              <a:rPr lang="en-US" sz="1600" dirty="0" smtClean="0">
                <a:solidFill>
                  <a:schemeClr val="accent6"/>
                </a:solidFill>
              </a:rPr>
              <a:t>(Pennebaker et al., 2001)</a:t>
            </a:r>
          </a:p>
          <a:p>
            <a:pPr lvl="1"/>
            <a:r>
              <a:rPr lang="en-US" dirty="0" smtClean="0"/>
              <a:t>Dictionary of 2000+ into 70+ categories</a:t>
            </a:r>
          </a:p>
          <a:p>
            <a:pPr lvl="1"/>
            <a:r>
              <a:rPr lang="en-US" dirty="0" smtClean="0"/>
              <a:t>Targeted category: Present-focused verbs (e.g., </a:t>
            </a:r>
            <a:r>
              <a:rPr lang="en-US" i="1" dirty="0" smtClean="0"/>
              <a:t>is</a:t>
            </a:r>
            <a:r>
              <a:rPr lang="en-US" dirty="0" smtClean="0"/>
              <a:t>, </a:t>
            </a:r>
            <a:r>
              <a:rPr lang="en-US" i="1" dirty="0" smtClean="0"/>
              <a:t>am</a:t>
            </a:r>
            <a:r>
              <a:rPr lang="en-US" dirty="0" smtClean="0"/>
              <a:t>, </a:t>
            </a:r>
            <a:r>
              <a:rPr lang="en-US" i="1" dirty="0" smtClean="0"/>
              <a:t>does</a:t>
            </a:r>
            <a:r>
              <a:rPr lang="en-US" dirty="0" smtClean="0"/>
              <a:t>, </a:t>
            </a:r>
            <a:r>
              <a:rPr lang="en-US" i="1" dirty="0" smtClean="0"/>
              <a:t>hear</a:t>
            </a:r>
            <a:r>
              <a:rPr lang="en-US" dirty="0" smtClean="0"/>
              <a:t>)</a:t>
            </a:r>
          </a:p>
          <a:p>
            <a:pPr lvl="2"/>
            <a:r>
              <a:rPr lang="en-US" dirty="0" smtClean="0"/>
              <a:t>Associated with mindfulness skills </a:t>
            </a:r>
            <a:r>
              <a:rPr lang="en-US" sz="1600" dirty="0" smtClean="0">
                <a:solidFill>
                  <a:schemeClr val="accent6"/>
                </a:solidFill>
              </a:rPr>
              <a:t>(Moore &amp; Brody, 2009</a:t>
            </a:r>
            <a:r>
              <a:rPr lang="en-US" dirty="0" smtClean="0">
                <a:solidFill>
                  <a:schemeClr val="accent6"/>
                </a:solidFill>
              </a:rPr>
              <a:t>)</a:t>
            </a:r>
          </a:p>
          <a:p>
            <a:pPr lvl="2"/>
            <a:r>
              <a:rPr lang="en-US" dirty="0" smtClean="0"/>
              <a:t>Associated with trauma narratives </a:t>
            </a:r>
            <a:r>
              <a:rPr lang="en-US" sz="1600" dirty="0" smtClean="0">
                <a:solidFill>
                  <a:schemeClr val="accent6"/>
                </a:solidFill>
              </a:rPr>
              <a:t>(Jelinek et al., 2010)</a:t>
            </a:r>
          </a:p>
          <a:p>
            <a:r>
              <a:rPr lang="en-US" dirty="0" smtClean="0"/>
              <a:t>Convergence between PMA Indices</a:t>
            </a:r>
          </a:p>
          <a:p>
            <a:pPr lvl="1"/>
            <a:r>
              <a:rPr lang="en-US" dirty="0" smtClean="0"/>
              <a:t>Significant correlation:  </a:t>
            </a:r>
            <a:r>
              <a:rPr lang="en-US" i="1" dirty="0" smtClean="0"/>
              <a:t>r</a:t>
            </a:r>
            <a:r>
              <a:rPr lang="en-US" dirty="0" smtClean="0"/>
              <a:t>(78) = .258, </a:t>
            </a:r>
            <a:r>
              <a:rPr lang="en-US" i="1" dirty="0" smtClean="0"/>
              <a:t>p</a:t>
            </a:r>
            <a:r>
              <a:rPr lang="en-US" dirty="0" smtClean="0"/>
              <a:t> = .021</a:t>
            </a:r>
            <a:endParaRPr lang="en-US" dirty="0"/>
          </a:p>
        </p:txBody>
      </p:sp>
    </p:spTree>
    <p:extLst>
      <p:ext uri="{BB962C8B-B14F-4D97-AF65-F5344CB8AC3E}">
        <p14:creationId xmlns:p14="http://schemas.microsoft.com/office/powerpoint/2010/main" val="51654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272955" y="1600200"/>
            <a:ext cx="8748215" cy="4860561"/>
          </a:xfrm>
        </p:spPr>
        <p:txBody>
          <a:bodyPr>
            <a:normAutofit fontScale="92500" lnSpcReduction="10000"/>
          </a:bodyPr>
          <a:lstStyle/>
          <a:p>
            <a:r>
              <a:rPr lang="en-US" sz="3600" dirty="0" smtClean="0">
                <a:sym typeface="Wingdings"/>
              </a:rPr>
              <a:t>Default awareness:</a:t>
            </a:r>
          </a:p>
          <a:p>
            <a:pPr lvl="1">
              <a:buClr>
                <a:srgbClr val="759AA5">
                  <a:lumMod val="60000"/>
                  <a:lumOff val="40000"/>
                </a:srgbClr>
              </a:buClr>
            </a:pPr>
            <a:r>
              <a:rPr lang="en-US" sz="3200" b="1" dirty="0" smtClean="0">
                <a:sym typeface="Wingdings"/>
              </a:rPr>
              <a:t></a:t>
            </a:r>
            <a:r>
              <a:rPr lang="en-US" sz="3200" dirty="0" smtClean="0">
                <a:sym typeface="Wingdings"/>
              </a:rPr>
              <a:t> PMA = </a:t>
            </a:r>
            <a:r>
              <a:rPr lang="en-US" sz="3200" b="1" dirty="0" smtClean="0">
                <a:sym typeface="Wingdings"/>
              </a:rPr>
              <a:t></a:t>
            </a:r>
            <a:r>
              <a:rPr lang="en-US" sz="3200" dirty="0" smtClean="0">
                <a:sym typeface="Wingdings"/>
              </a:rPr>
              <a:t>	Negative Affect </a:t>
            </a:r>
            <a:r>
              <a:rPr lang="en-US" sz="1800" dirty="0">
                <a:solidFill>
                  <a:srgbClr val="90AC97"/>
                </a:solidFill>
                <a:sym typeface="Wingdings"/>
              </a:rPr>
              <a:t>[</a:t>
            </a:r>
            <a:r>
              <a:rPr lang="en-US" sz="1800" i="1" dirty="0">
                <a:solidFill>
                  <a:srgbClr val="90AC97"/>
                </a:solidFill>
                <a:sym typeface="Wingdings"/>
              </a:rPr>
              <a:t>r</a:t>
            </a:r>
            <a:r>
              <a:rPr lang="en-US" sz="1800" dirty="0">
                <a:solidFill>
                  <a:srgbClr val="90AC97"/>
                </a:solidFill>
                <a:sym typeface="Wingdings"/>
              </a:rPr>
              <a:t>(18) = </a:t>
            </a:r>
            <a:r>
              <a:rPr lang="en-US" sz="1800" dirty="0" smtClean="0">
                <a:solidFill>
                  <a:srgbClr val="90AC97"/>
                </a:solidFill>
                <a:sym typeface="Wingdings"/>
              </a:rPr>
              <a:t>.543, </a:t>
            </a:r>
            <a:r>
              <a:rPr lang="en-US" sz="1800" i="1" dirty="0">
                <a:solidFill>
                  <a:srgbClr val="90AC97"/>
                </a:solidFill>
                <a:sym typeface="Wingdings"/>
              </a:rPr>
              <a:t>p</a:t>
            </a:r>
            <a:r>
              <a:rPr lang="en-US" sz="1800" dirty="0">
                <a:solidFill>
                  <a:srgbClr val="90AC97"/>
                </a:solidFill>
                <a:sym typeface="Wingdings"/>
              </a:rPr>
              <a:t> = </a:t>
            </a:r>
            <a:r>
              <a:rPr lang="en-US" sz="1800" dirty="0" smtClean="0">
                <a:solidFill>
                  <a:srgbClr val="90AC97"/>
                </a:solidFill>
                <a:sym typeface="Wingdings"/>
              </a:rPr>
              <a:t>.013]</a:t>
            </a:r>
            <a:endParaRPr lang="en-US" sz="1800" dirty="0" smtClean="0">
              <a:solidFill>
                <a:schemeClr val="accent4"/>
              </a:solidFill>
              <a:sym typeface="Wingdings"/>
            </a:endParaRPr>
          </a:p>
          <a:p>
            <a:pPr lvl="1"/>
            <a:r>
              <a:rPr lang="en-US" sz="3200" b="1" dirty="0" smtClean="0">
                <a:sym typeface="Wingdings"/>
              </a:rPr>
              <a:t></a:t>
            </a:r>
            <a:r>
              <a:rPr lang="en-US" sz="3200" dirty="0" smtClean="0">
                <a:sym typeface="Wingdings"/>
              </a:rPr>
              <a:t> PMA = </a:t>
            </a:r>
            <a:r>
              <a:rPr lang="en-US" sz="3200" b="1" dirty="0">
                <a:sym typeface="Wingdings"/>
              </a:rPr>
              <a:t></a:t>
            </a:r>
            <a:r>
              <a:rPr lang="en-US" sz="3200" b="1" dirty="0" smtClean="0">
                <a:sym typeface="Wingdings"/>
              </a:rPr>
              <a:t> </a:t>
            </a:r>
            <a:r>
              <a:rPr lang="en-US" sz="3200" dirty="0">
                <a:sym typeface="Wingdings"/>
              </a:rPr>
              <a:t>	</a:t>
            </a:r>
            <a:r>
              <a:rPr lang="en-US" sz="3200" dirty="0" smtClean="0">
                <a:sym typeface="Wingdings"/>
              </a:rPr>
              <a:t>Positive Affect </a:t>
            </a:r>
            <a:r>
              <a:rPr lang="en-US" sz="1800" dirty="0">
                <a:solidFill>
                  <a:srgbClr val="90AC97"/>
                </a:solidFill>
                <a:sym typeface="Wingdings"/>
              </a:rPr>
              <a:t>[</a:t>
            </a:r>
            <a:r>
              <a:rPr lang="en-US" sz="1800" i="1" dirty="0">
                <a:solidFill>
                  <a:srgbClr val="90AC97"/>
                </a:solidFill>
                <a:sym typeface="Wingdings"/>
              </a:rPr>
              <a:t>r</a:t>
            </a:r>
            <a:r>
              <a:rPr lang="en-US" sz="1800" dirty="0">
                <a:solidFill>
                  <a:srgbClr val="90AC97"/>
                </a:solidFill>
                <a:sym typeface="Wingdings"/>
              </a:rPr>
              <a:t>(18) = </a:t>
            </a:r>
            <a:r>
              <a:rPr lang="en-US" sz="1800" dirty="0" smtClean="0">
                <a:solidFill>
                  <a:srgbClr val="90AC97"/>
                </a:solidFill>
                <a:sym typeface="Wingdings"/>
              </a:rPr>
              <a:t>-.399, </a:t>
            </a:r>
            <a:r>
              <a:rPr lang="en-US" sz="1800" i="1" dirty="0">
                <a:solidFill>
                  <a:srgbClr val="90AC97"/>
                </a:solidFill>
                <a:sym typeface="Wingdings"/>
              </a:rPr>
              <a:t>p</a:t>
            </a:r>
            <a:r>
              <a:rPr lang="en-US" sz="1800" dirty="0">
                <a:solidFill>
                  <a:srgbClr val="90AC97"/>
                </a:solidFill>
                <a:sym typeface="Wingdings"/>
              </a:rPr>
              <a:t> = </a:t>
            </a:r>
            <a:r>
              <a:rPr lang="en-US" sz="1800" dirty="0" smtClean="0">
                <a:solidFill>
                  <a:srgbClr val="90AC97"/>
                </a:solidFill>
                <a:sym typeface="Wingdings"/>
              </a:rPr>
              <a:t>.081]</a:t>
            </a:r>
            <a:endParaRPr lang="en-US" sz="3200" dirty="0" smtClean="0">
              <a:sym typeface="Wingdings"/>
            </a:endParaRPr>
          </a:p>
          <a:p>
            <a:pPr lvl="1">
              <a:buClr>
                <a:srgbClr val="759AA5">
                  <a:lumMod val="60000"/>
                  <a:lumOff val="40000"/>
                </a:srgbClr>
              </a:buClr>
            </a:pPr>
            <a:r>
              <a:rPr lang="en-US" sz="3200" b="1" dirty="0" smtClean="0">
                <a:sym typeface="Wingdings"/>
              </a:rPr>
              <a:t></a:t>
            </a:r>
            <a:r>
              <a:rPr lang="en-US" sz="3200" dirty="0" smtClean="0">
                <a:sym typeface="Wingdings"/>
              </a:rPr>
              <a:t> PMA = </a:t>
            </a:r>
            <a:r>
              <a:rPr lang="en-US" sz="3200" b="1" dirty="0" smtClean="0">
                <a:sym typeface="Wingdings"/>
              </a:rPr>
              <a:t></a:t>
            </a:r>
            <a:r>
              <a:rPr lang="en-US" sz="3200" dirty="0" smtClean="0">
                <a:sym typeface="Wingdings"/>
              </a:rPr>
              <a:t>	Trauma Intrusions </a:t>
            </a:r>
            <a:r>
              <a:rPr lang="en-US" sz="1800" dirty="0" smtClean="0">
                <a:solidFill>
                  <a:srgbClr val="90AC97"/>
                </a:solidFill>
                <a:sym typeface="Wingdings"/>
              </a:rPr>
              <a:t>[</a:t>
            </a:r>
            <a:r>
              <a:rPr lang="en-US" sz="1800" i="1" dirty="0" smtClean="0">
                <a:solidFill>
                  <a:srgbClr val="90AC97"/>
                </a:solidFill>
                <a:sym typeface="Wingdings"/>
              </a:rPr>
              <a:t>ß = </a:t>
            </a:r>
            <a:r>
              <a:rPr lang="en-US" sz="1800" dirty="0" smtClean="0">
                <a:solidFill>
                  <a:srgbClr val="90AC97"/>
                </a:solidFill>
                <a:sym typeface="Wingdings"/>
              </a:rPr>
              <a:t>-.21, </a:t>
            </a:r>
            <a:r>
              <a:rPr lang="en-US" sz="1800" i="1" dirty="0" smtClean="0">
                <a:solidFill>
                  <a:srgbClr val="90AC97"/>
                </a:solidFill>
                <a:sym typeface="Wingdings"/>
              </a:rPr>
              <a:t>t</a:t>
            </a:r>
            <a:r>
              <a:rPr lang="en-US" sz="1800" dirty="0" smtClean="0">
                <a:solidFill>
                  <a:srgbClr val="90AC97"/>
                </a:solidFill>
                <a:sym typeface="Wingdings"/>
              </a:rPr>
              <a:t>(17) </a:t>
            </a:r>
            <a:r>
              <a:rPr lang="en-US" sz="1800" dirty="0">
                <a:solidFill>
                  <a:srgbClr val="90AC97"/>
                </a:solidFill>
                <a:sym typeface="Wingdings"/>
              </a:rPr>
              <a:t>= </a:t>
            </a:r>
            <a:r>
              <a:rPr lang="en-US" sz="1800" dirty="0" smtClean="0">
                <a:solidFill>
                  <a:srgbClr val="90AC97"/>
                </a:solidFill>
                <a:sym typeface="Wingdings"/>
              </a:rPr>
              <a:t>-0.78, </a:t>
            </a:r>
            <a:r>
              <a:rPr lang="en-US" sz="1800" i="1" dirty="0">
                <a:solidFill>
                  <a:srgbClr val="90AC97"/>
                </a:solidFill>
                <a:sym typeface="Wingdings"/>
              </a:rPr>
              <a:t>p</a:t>
            </a:r>
            <a:r>
              <a:rPr lang="en-US" sz="1800" dirty="0">
                <a:solidFill>
                  <a:srgbClr val="90AC97"/>
                </a:solidFill>
                <a:sym typeface="Wingdings"/>
              </a:rPr>
              <a:t> = </a:t>
            </a:r>
            <a:r>
              <a:rPr lang="en-US" sz="1800" dirty="0" smtClean="0">
                <a:solidFill>
                  <a:srgbClr val="90AC97"/>
                </a:solidFill>
                <a:sym typeface="Wingdings"/>
              </a:rPr>
              <a:t>.448]</a:t>
            </a:r>
            <a:endParaRPr lang="en-US" sz="3200" dirty="0">
              <a:solidFill>
                <a:prstClr val="white"/>
              </a:solidFill>
              <a:sym typeface="Wingdings"/>
            </a:endParaRPr>
          </a:p>
          <a:p>
            <a:pPr lvl="1"/>
            <a:endParaRPr lang="en-US" sz="3200" dirty="0" smtClean="0">
              <a:sym typeface="Wingdings"/>
            </a:endParaRPr>
          </a:p>
          <a:p>
            <a:r>
              <a:rPr lang="en-US" sz="3600" dirty="0" smtClean="0"/>
              <a:t>Mindful awareness:</a:t>
            </a:r>
          </a:p>
          <a:p>
            <a:pPr lvl="1"/>
            <a:r>
              <a:rPr lang="en-US" sz="3200" b="1" dirty="0">
                <a:sym typeface="Wingdings"/>
              </a:rPr>
              <a:t></a:t>
            </a:r>
            <a:r>
              <a:rPr lang="en-US" sz="3200" dirty="0">
                <a:sym typeface="Wingdings"/>
              </a:rPr>
              <a:t> PMA = </a:t>
            </a:r>
            <a:r>
              <a:rPr lang="en-US" sz="3200" b="1" dirty="0" smtClean="0">
                <a:sym typeface="Wingdings"/>
              </a:rPr>
              <a:t></a:t>
            </a:r>
            <a:r>
              <a:rPr lang="en-US" sz="3200" dirty="0" smtClean="0">
                <a:sym typeface="Wingdings"/>
              </a:rPr>
              <a:t>	Negative Affect </a:t>
            </a:r>
            <a:r>
              <a:rPr lang="en-US" sz="1600" dirty="0" smtClean="0">
                <a:solidFill>
                  <a:schemeClr val="accent4"/>
                </a:solidFill>
                <a:sym typeface="Wingdings"/>
              </a:rPr>
              <a:t>[</a:t>
            </a:r>
            <a:r>
              <a:rPr lang="en-US" sz="1600" i="1" dirty="0">
                <a:solidFill>
                  <a:schemeClr val="accent4"/>
                </a:solidFill>
                <a:sym typeface="Wingdings"/>
              </a:rPr>
              <a:t>r</a:t>
            </a:r>
            <a:r>
              <a:rPr lang="en-US" sz="1600" dirty="0">
                <a:solidFill>
                  <a:schemeClr val="accent4"/>
                </a:solidFill>
                <a:sym typeface="Wingdings"/>
              </a:rPr>
              <a:t>(18) = .065, </a:t>
            </a:r>
            <a:r>
              <a:rPr lang="en-US" sz="1600" i="1" dirty="0">
                <a:solidFill>
                  <a:schemeClr val="accent4"/>
                </a:solidFill>
                <a:sym typeface="Wingdings"/>
              </a:rPr>
              <a:t>p</a:t>
            </a:r>
            <a:r>
              <a:rPr lang="en-US" sz="1600" dirty="0">
                <a:solidFill>
                  <a:schemeClr val="accent4"/>
                </a:solidFill>
                <a:sym typeface="Wingdings"/>
              </a:rPr>
              <a:t> = .786]</a:t>
            </a:r>
            <a:endParaRPr lang="en-US" sz="1600" dirty="0" smtClean="0">
              <a:sym typeface="Wingdings"/>
            </a:endParaRPr>
          </a:p>
          <a:p>
            <a:pPr lvl="1"/>
            <a:r>
              <a:rPr lang="en-US" sz="3200" b="1" dirty="0" smtClean="0">
                <a:sym typeface="Wingdings"/>
              </a:rPr>
              <a:t></a:t>
            </a:r>
            <a:r>
              <a:rPr lang="en-US" sz="3200" dirty="0" smtClean="0">
                <a:sym typeface="Wingdings"/>
              </a:rPr>
              <a:t> </a:t>
            </a:r>
            <a:r>
              <a:rPr lang="en-US" sz="3200" dirty="0">
                <a:sym typeface="Wingdings"/>
              </a:rPr>
              <a:t>PMA =</a:t>
            </a:r>
            <a:r>
              <a:rPr lang="en-US" sz="3200" dirty="0" smtClean="0">
                <a:sym typeface="Wingdings"/>
              </a:rPr>
              <a:t> </a:t>
            </a:r>
            <a:r>
              <a:rPr lang="en-US" sz="3200" b="1" dirty="0" smtClean="0">
                <a:sym typeface="Wingdings"/>
              </a:rPr>
              <a:t></a:t>
            </a:r>
            <a:r>
              <a:rPr lang="en-US" sz="3200" dirty="0" smtClean="0">
                <a:sym typeface="Wingdings"/>
              </a:rPr>
              <a:t>	Positive Affect </a:t>
            </a:r>
            <a:r>
              <a:rPr lang="en-US" sz="1600" dirty="0">
                <a:solidFill>
                  <a:srgbClr val="90AC97"/>
                </a:solidFill>
                <a:sym typeface="Wingdings"/>
              </a:rPr>
              <a:t>[</a:t>
            </a:r>
            <a:r>
              <a:rPr lang="en-US" sz="1600" i="1" dirty="0">
                <a:solidFill>
                  <a:srgbClr val="90AC97"/>
                </a:solidFill>
                <a:sym typeface="Wingdings"/>
              </a:rPr>
              <a:t>r</a:t>
            </a:r>
            <a:r>
              <a:rPr lang="en-US" sz="1600" dirty="0">
                <a:solidFill>
                  <a:srgbClr val="90AC97"/>
                </a:solidFill>
                <a:sym typeface="Wingdings"/>
              </a:rPr>
              <a:t>(18) = </a:t>
            </a:r>
            <a:r>
              <a:rPr lang="en-US" sz="1600" dirty="0" smtClean="0">
                <a:solidFill>
                  <a:srgbClr val="90AC97"/>
                </a:solidFill>
                <a:sym typeface="Wingdings"/>
              </a:rPr>
              <a:t>.602, </a:t>
            </a:r>
            <a:r>
              <a:rPr lang="en-US" sz="1600" i="1" dirty="0">
                <a:solidFill>
                  <a:srgbClr val="90AC97"/>
                </a:solidFill>
                <a:sym typeface="Wingdings"/>
              </a:rPr>
              <a:t>p</a:t>
            </a:r>
            <a:r>
              <a:rPr lang="en-US" sz="1600" dirty="0">
                <a:solidFill>
                  <a:srgbClr val="90AC97"/>
                </a:solidFill>
                <a:sym typeface="Wingdings"/>
              </a:rPr>
              <a:t> = </a:t>
            </a:r>
            <a:r>
              <a:rPr lang="en-US" sz="1600" dirty="0" smtClean="0">
                <a:solidFill>
                  <a:srgbClr val="90AC97"/>
                </a:solidFill>
                <a:sym typeface="Wingdings"/>
              </a:rPr>
              <a:t>.006]</a:t>
            </a:r>
            <a:endParaRPr lang="en-US" sz="3200" dirty="0">
              <a:sym typeface="Wingdings"/>
            </a:endParaRPr>
          </a:p>
          <a:p>
            <a:pPr lvl="1">
              <a:buClr>
                <a:srgbClr val="759AA5">
                  <a:lumMod val="60000"/>
                  <a:lumOff val="40000"/>
                </a:srgbClr>
              </a:buClr>
            </a:pPr>
            <a:r>
              <a:rPr lang="en-US" sz="3200" b="1" dirty="0" smtClean="0">
                <a:sym typeface="Wingdings"/>
              </a:rPr>
              <a:t></a:t>
            </a:r>
            <a:r>
              <a:rPr lang="en-US" sz="3200" dirty="0" smtClean="0">
                <a:sym typeface="Wingdings"/>
              </a:rPr>
              <a:t> PMA = </a:t>
            </a:r>
            <a:r>
              <a:rPr lang="en-US" sz="3200" b="1" dirty="0" smtClean="0">
                <a:sym typeface="Wingdings"/>
              </a:rPr>
              <a:t></a:t>
            </a:r>
            <a:r>
              <a:rPr lang="en-US" sz="3200" dirty="0" smtClean="0">
                <a:sym typeface="Wingdings"/>
              </a:rPr>
              <a:t>	Trauma Intrusions </a:t>
            </a:r>
            <a:r>
              <a:rPr lang="en-US" sz="1800" dirty="0" smtClean="0">
                <a:solidFill>
                  <a:srgbClr val="90AC97"/>
                </a:solidFill>
                <a:sym typeface="Wingdings"/>
              </a:rPr>
              <a:t>[</a:t>
            </a:r>
            <a:r>
              <a:rPr lang="en-US" sz="1800" i="1" dirty="0">
                <a:solidFill>
                  <a:srgbClr val="90AC97"/>
                </a:solidFill>
                <a:sym typeface="Wingdings"/>
              </a:rPr>
              <a:t>ß = </a:t>
            </a:r>
            <a:r>
              <a:rPr lang="en-US" sz="1800" dirty="0">
                <a:solidFill>
                  <a:srgbClr val="90AC97"/>
                </a:solidFill>
                <a:sym typeface="Wingdings"/>
              </a:rPr>
              <a:t>-.</a:t>
            </a:r>
            <a:r>
              <a:rPr lang="en-US" sz="1800" dirty="0" smtClean="0">
                <a:solidFill>
                  <a:srgbClr val="90AC97"/>
                </a:solidFill>
                <a:sym typeface="Wingdings"/>
              </a:rPr>
              <a:t>58, </a:t>
            </a:r>
            <a:r>
              <a:rPr lang="en-US" sz="1800" i="1" dirty="0">
                <a:solidFill>
                  <a:srgbClr val="90AC97"/>
                </a:solidFill>
                <a:sym typeface="Wingdings"/>
              </a:rPr>
              <a:t>t</a:t>
            </a:r>
            <a:r>
              <a:rPr lang="en-US" sz="1800" dirty="0">
                <a:solidFill>
                  <a:srgbClr val="90AC97"/>
                </a:solidFill>
                <a:sym typeface="Wingdings"/>
              </a:rPr>
              <a:t>(17) = -</a:t>
            </a:r>
            <a:r>
              <a:rPr lang="en-US" sz="1800" dirty="0" smtClean="0">
                <a:solidFill>
                  <a:srgbClr val="90AC97"/>
                </a:solidFill>
                <a:sym typeface="Wingdings"/>
              </a:rPr>
              <a:t>2.24, </a:t>
            </a:r>
            <a:r>
              <a:rPr lang="en-US" sz="1800" i="1" dirty="0">
                <a:solidFill>
                  <a:srgbClr val="90AC97"/>
                </a:solidFill>
                <a:sym typeface="Wingdings"/>
              </a:rPr>
              <a:t>p</a:t>
            </a:r>
            <a:r>
              <a:rPr lang="en-US" sz="1800" dirty="0">
                <a:solidFill>
                  <a:srgbClr val="90AC97"/>
                </a:solidFill>
                <a:sym typeface="Wingdings"/>
              </a:rPr>
              <a:t> = .039]</a:t>
            </a:r>
            <a:endParaRPr lang="en-US" sz="3200" dirty="0">
              <a:solidFill>
                <a:prstClr val="white"/>
              </a:solidFill>
              <a:sym typeface="Wingdings"/>
            </a:endParaRPr>
          </a:p>
          <a:p>
            <a:pPr lvl="1"/>
            <a:endParaRPr lang="en-US" sz="3200" dirty="0" smtClean="0">
              <a:sym typeface="Wingdings"/>
            </a:endParaRPr>
          </a:p>
          <a:p>
            <a:pPr marL="365760" lvl="1" indent="0">
              <a:buNone/>
            </a:pPr>
            <a:endParaRPr lang="en-US" dirty="0" smtClean="0">
              <a:sym typeface="Wingdings"/>
            </a:endParaRPr>
          </a:p>
        </p:txBody>
      </p:sp>
    </p:spTree>
    <p:extLst>
      <p:ext uri="{BB962C8B-B14F-4D97-AF65-F5344CB8AC3E}">
        <p14:creationId xmlns:p14="http://schemas.microsoft.com/office/powerpoint/2010/main" val="101622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199" y="1600200"/>
            <a:ext cx="8415589" cy="4785899"/>
          </a:xfrm>
        </p:spPr>
        <p:txBody>
          <a:bodyPr>
            <a:normAutofit/>
          </a:bodyPr>
          <a:lstStyle/>
          <a:p>
            <a:r>
              <a:rPr lang="en-US" dirty="0" smtClean="0"/>
              <a:t>State of current research</a:t>
            </a:r>
          </a:p>
          <a:p>
            <a:pPr lvl="1"/>
            <a:r>
              <a:rPr lang="en-US" dirty="0" smtClean="0"/>
              <a:t>Dismantling mindfulness: mechanistic </a:t>
            </a:r>
            <a:r>
              <a:rPr lang="en-US" i="1" dirty="0" smtClean="0"/>
              <a:t>and</a:t>
            </a:r>
            <a:r>
              <a:rPr lang="en-US" dirty="0" smtClean="0"/>
              <a:t> functional</a:t>
            </a:r>
          </a:p>
          <a:p>
            <a:pPr lvl="1"/>
            <a:r>
              <a:rPr lang="en-US" dirty="0" smtClean="0"/>
              <a:t>Different methods, different results</a:t>
            </a:r>
          </a:p>
          <a:p>
            <a:r>
              <a:rPr lang="en-US" dirty="0" smtClean="0"/>
              <a:t>Present-moment awareness: necessary-but-insufficient condition?</a:t>
            </a:r>
          </a:p>
          <a:p>
            <a:pPr lvl="1"/>
            <a:r>
              <a:rPr lang="en-US" dirty="0" smtClean="0"/>
              <a:t>Being present ≠ acceptance</a:t>
            </a:r>
          </a:p>
          <a:p>
            <a:pPr lvl="1"/>
            <a:r>
              <a:rPr lang="en-US" dirty="0" smtClean="0"/>
              <a:t>Unsuccessful avoidance can occur in the here-and-how</a:t>
            </a:r>
          </a:p>
          <a:p>
            <a:r>
              <a:rPr lang="en-US" dirty="0" smtClean="0"/>
              <a:t>Future research and methodological implications</a:t>
            </a:r>
          </a:p>
          <a:p>
            <a:pPr lvl="1"/>
            <a:r>
              <a:rPr lang="en-US" dirty="0" smtClean="0"/>
              <a:t>Mediational research</a:t>
            </a:r>
          </a:p>
          <a:p>
            <a:pPr lvl="1"/>
            <a:r>
              <a:rPr lang="en-US" dirty="0" smtClean="0"/>
              <a:t>Protocol analyses</a:t>
            </a:r>
          </a:p>
          <a:p>
            <a:pPr lvl="2"/>
            <a:r>
              <a:rPr lang="en-US" dirty="0" smtClean="0"/>
              <a:t>Sensation-shifting coding scheme</a:t>
            </a:r>
          </a:p>
          <a:p>
            <a:pPr lvl="2"/>
            <a:r>
              <a:rPr lang="en-US" dirty="0" smtClean="0"/>
              <a:t>Pennebaker’s LIWC</a:t>
            </a:r>
          </a:p>
        </p:txBody>
      </p:sp>
    </p:spTree>
    <p:extLst>
      <p:ext uri="{BB962C8B-B14F-4D97-AF65-F5344CB8AC3E}">
        <p14:creationId xmlns:p14="http://schemas.microsoft.com/office/powerpoint/2010/main" val="370414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662291" y="1505411"/>
            <a:ext cx="1004277" cy="1434073"/>
          </a:xfrm>
          <a:prstGeom prst="rect">
            <a:avLst/>
          </a:prstGeom>
        </p:spPr>
      </p:pic>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486336" y="3640221"/>
            <a:ext cx="971505" cy="1619175"/>
          </a:xfrm>
          <a:prstGeom prst="rect">
            <a:avLst/>
          </a:prstGeom>
        </p:spPr>
      </p:pic>
      <p:pic>
        <p:nvPicPr>
          <p:cNvPr id="18" name="Picture 17"/>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782795" y="2751830"/>
            <a:ext cx="2119976" cy="1413317"/>
          </a:xfrm>
          <a:prstGeom prst="rect">
            <a:avLst/>
          </a:prstGeom>
        </p:spPr>
      </p:pic>
      <p:pic>
        <p:nvPicPr>
          <p:cNvPr id="15" name="Picture 14"/>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6731175" y="3316625"/>
            <a:ext cx="2428087" cy="1250333"/>
          </a:xfrm>
          <a:prstGeom prst="rect">
            <a:avLst/>
          </a:prstGeom>
        </p:spPr>
      </p:pic>
      <p:pic>
        <p:nvPicPr>
          <p:cNvPr id="7" name="Picture 6"/>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6990" y="1724025"/>
            <a:ext cx="2273300" cy="1704975"/>
          </a:xfrm>
          <a:prstGeom prst="rect">
            <a:avLst/>
          </a:prstGeom>
        </p:spPr>
      </p:pic>
      <p:pic>
        <p:nvPicPr>
          <p:cNvPr id="9" name="Picture 8"/>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16990" y="-18021"/>
            <a:ext cx="2473349" cy="1855012"/>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57800" y="4405989"/>
            <a:ext cx="3286200" cy="2452011"/>
          </a:xfrm>
          <a:prstGeom prst="rect">
            <a:avLst/>
          </a:prstGeom>
        </p:spPr>
      </p:pic>
      <p:pic>
        <p:nvPicPr>
          <p:cNvPr id="12" name="Picture 11"/>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24964" y="4405049"/>
            <a:ext cx="2289247" cy="3429000"/>
          </a:xfrm>
          <a:prstGeom prst="rect">
            <a:avLst/>
          </a:prstGeom>
        </p:spPr>
      </p:pic>
      <p:pic>
        <p:nvPicPr>
          <p:cNvPr id="17" name="Picture 16"/>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4486437" y="2310613"/>
            <a:ext cx="1147875" cy="1147875"/>
          </a:xfrm>
          <a:prstGeom prst="rect">
            <a:avLst/>
          </a:prstGeom>
        </p:spPr>
      </p:pic>
      <p:pic>
        <p:nvPicPr>
          <p:cNvPr id="20" name="Picture 19"/>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2158814" y="1793214"/>
            <a:ext cx="1800832" cy="1847007"/>
          </a:xfrm>
          <a:prstGeom prst="rect">
            <a:avLst/>
          </a:prstGeom>
        </p:spPr>
      </p:pic>
      <p:pic>
        <p:nvPicPr>
          <p:cNvPr id="21" name="Picture 20"/>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2155511" y="3261002"/>
            <a:ext cx="1524000" cy="1270000"/>
          </a:xfrm>
          <a:prstGeom prst="rect">
            <a:avLst/>
          </a:prstGeom>
        </p:spPr>
      </p:pic>
      <p:pic>
        <p:nvPicPr>
          <p:cNvPr id="22" name="Picture 21"/>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5473900" y="3244178"/>
            <a:ext cx="1807321" cy="1506101"/>
          </a:xfrm>
          <a:prstGeom prst="rect">
            <a:avLst/>
          </a:prstGeom>
        </p:spPr>
      </p:pic>
      <p:pic>
        <p:nvPicPr>
          <p:cNvPr id="23" name="Picture 22"/>
          <p:cNvPicPr>
            <a:picLocks noChangeAspect="1"/>
          </p:cNvPicPr>
          <p:nvPr/>
        </p:nvPicPr>
        <p:blipFill>
          <a:blip r:embed="rId15" cstate="email">
            <a:extLst>
              <a:ext uri="{28A0092B-C50C-407E-A947-70E740481C1C}">
                <a14:useLocalDpi xmlns:a14="http://schemas.microsoft.com/office/drawing/2010/main" val="0"/>
              </a:ext>
            </a:extLst>
          </a:blip>
          <a:stretch>
            <a:fillRect/>
          </a:stretch>
        </p:blipFill>
        <p:spPr>
          <a:xfrm>
            <a:off x="6108255" y="12930"/>
            <a:ext cx="3012108" cy="2190624"/>
          </a:xfrm>
          <a:prstGeom prst="rect">
            <a:avLst/>
          </a:prstGeom>
        </p:spPr>
      </p:pic>
      <p:pic>
        <p:nvPicPr>
          <p:cNvPr id="24" name="Picture 23"/>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4586991" y="0"/>
            <a:ext cx="1850446" cy="2477584"/>
          </a:xfrm>
          <a:prstGeom prst="rect">
            <a:avLst/>
          </a:prstGeom>
        </p:spPr>
      </p:pic>
      <p:pic>
        <p:nvPicPr>
          <p:cNvPr id="25" name="Picture 24"/>
          <p:cNvPicPr>
            <a:picLocks noChangeAspect="1"/>
          </p:cNvPicPr>
          <p:nvPr/>
        </p:nvPicPr>
        <p:blipFill>
          <a:blip r:embed="rId17" cstate="email">
            <a:extLst>
              <a:ext uri="{28A0092B-C50C-407E-A947-70E740481C1C}">
                <a14:useLocalDpi xmlns:a14="http://schemas.microsoft.com/office/drawing/2010/main" val="0"/>
              </a:ext>
            </a:extLst>
          </a:blip>
          <a:stretch>
            <a:fillRect/>
          </a:stretch>
        </p:blipFill>
        <p:spPr>
          <a:xfrm>
            <a:off x="5574574" y="2203554"/>
            <a:ext cx="1195501" cy="1195501"/>
          </a:xfrm>
          <a:prstGeom prst="rect">
            <a:avLst/>
          </a:prstGeom>
        </p:spPr>
      </p:pic>
      <p:pic>
        <p:nvPicPr>
          <p:cNvPr id="16" name="Picture 15"/>
          <p:cNvPicPr>
            <a:picLocks noChangeAspect="1"/>
          </p:cNvPicPr>
          <p:nvPr/>
        </p:nvPicPr>
        <p:blipFill>
          <a:blip r:embed="rId18" cstate="email">
            <a:extLst>
              <a:ext uri="{28A0092B-C50C-407E-A947-70E740481C1C}">
                <a14:useLocalDpi xmlns:a14="http://schemas.microsoft.com/office/drawing/2010/main" val="0"/>
              </a:ext>
            </a:extLst>
          </a:blip>
          <a:stretch>
            <a:fillRect/>
          </a:stretch>
        </p:blipFill>
        <p:spPr>
          <a:xfrm>
            <a:off x="2158814" y="-18021"/>
            <a:ext cx="2428177" cy="1811235"/>
          </a:xfrm>
          <a:prstGeom prst="rect">
            <a:avLst/>
          </a:prstGeom>
        </p:spPr>
      </p:pic>
      <p:pic>
        <p:nvPicPr>
          <p:cNvPr id="5" name="Picture 4"/>
          <p:cNvPicPr>
            <a:picLocks noChangeAspect="1"/>
          </p:cNvPicPr>
          <p:nvPr/>
        </p:nvPicPr>
        <p:blipFill>
          <a:blip r:embed="rId19" cstate="email">
            <a:extLst>
              <a:ext uri="{28A0092B-C50C-407E-A947-70E740481C1C}">
                <a14:useLocalDpi xmlns:a14="http://schemas.microsoft.com/office/drawing/2010/main" val="0"/>
              </a:ext>
            </a:extLst>
          </a:blip>
          <a:stretch>
            <a:fillRect/>
          </a:stretch>
        </p:blipFill>
        <p:spPr>
          <a:xfrm>
            <a:off x="2155510" y="4497341"/>
            <a:ext cx="2271883" cy="3041852"/>
          </a:xfrm>
          <a:prstGeom prst="rect">
            <a:avLst/>
          </a:prstGeom>
        </p:spPr>
      </p:pic>
      <p:pic>
        <p:nvPicPr>
          <p:cNvPr id="10" name="Picture 9"/>
          <p:cNvPicPr>
            <a:picLocks noChangeAspect="1"/>
          </p:cNvPicPr>
          <p:nvPr/>
        </p:nvPicPr>
        <p:blipFill>
          <a:blip r:embed="rId20" cstate="email">
            <a:extLst>
              <a:ext uri="{28A0092B-C50C-407E-A947-70E740481C1C}">
                <a14:useLocalDpi xmlns:a14="http://schemas.microsoft.com/office/drawing/2010/main" val="0"/>
              </a:ext>
            </a:extLst>
          </a:blip>
          <a:stretch>
            <a:fillRect/>
          </a:stretch>
        </p:blipFill>
        <p:spPr>
          <a:xfrm>
            <a:off x="6770075" y="2202372"/>
            <a:ext cx="2350288" cy="1565292"/>
          </a:xfrm>
          <a:prstGeom prst="rect">
            <a:avLst/>
          </a:prstGeom>
        </p:spPr>
      </p:pic>
      <p:pic>
        <p:nvPicPr>
          <p:cNvPr id="13" name="Picture 12"/>
          <p:cNvPicPr>
            <a:picLocks noChangeAspect="1"/>
          </p:cNvPicPr>
          <p:nvPr/>
        </p:nvPicPr>
        <p:blipFill>
          <a:blip r:embed="rId21" cstate="email">
            <a:extLst>
              <a:ext uri="{28A0092B-C50C-407E-A947-70E740481C1C}">
                <a14:useLocalDpi xmlns:a14="http://schemas.microsoft.com/office/drawing/2010/main" val="0"/>
              </a:ext>
            </a:extLst>
          </a:blip>
          <a:stretch>
            <a:fillRect/>
          </a:stretch>
        </p:blipFill>
        <p:spPr>
          <a:xfrm>
            <a:off x="4430696" y="4049178"/>
            <a:ext cx="1497873" cy="926185"/>
          </a:xfrm>
          <a:prstGeom prst="rect">
            <a:avLst/>
          </a:prstGeom>
        </p:spPr>
      </p:pic>
      <p:pic>
        <p:nvPicPr>
          <p:cNvPr id="6" name="Picture 5"/>
          <p:cNvPicPr>
            <a:picLocks noChangeAspect="1"/>
          </p:cNvPicPr>
          <p:nvPr/>
        </p:nvPicPr>
        <p:blipFill>
          <a:blip r:embed="rId22" cstate="email">
            <a:extLst>
              <a:ext uri="{28A0092B-C50C-407E-A947-70E740481C1C}">
                <a14:useLocalDpi xmlns:a14="http://schemas.microsoft.com/office/drawing/2010/main" val="0"/>
              </a:ext>
            </a:extLst>
          </a:blip>
          <a:stretch>
            <a:fillRect/>
          </a:stretch>
        </p:blipFill>
        <p:spPr>
          <a:xfrm>
            <a:off x="-26162" y="3429000"/>
            <a:ext cx="2247933" cy="1496280"/>
          </a:xfrm>
          <a:prstGeom prst="rect">
            <a:avLst/>
          </a:prstGeom>
        </p:spPr>
      </p:pic>
      <p:pic>
        <p:nvPicPr>
          <p:cNvPr id="8" name="Picture 7"/>
          <p:cNvPicPr>
            <a:picLocks noChangeAspect="1"/>
          </p:cNvPicPr>
          <p:nvPr/>
        </p:nvPicPr>
        <p:blipFill>
          <a:blip r:embed="rId23" cstate="email">
            <a:extLst>
              <a:ext uri="{28A0092B-C50C-407E-A947-70E740481C1C}">
                <a14:useLocalDpi xmlns:a14="http://schemas.microsoft.com/office/drawing/2010/main" val="0"/>
              </a:ext>
            </a:extLst>
          </a:blip>
          <a:stretch>
            <a:fillRect/>
          </a:stretch>
        </p:blipFill>
        <p:spPr>
          <a:xfrm>
            <a:off x="8131251" y="1793214"/>
            <a:ext cx="1012749" cy="964313"/>
          </a:xfrm>
          <a:prstGeom prst="rect">
            <a:avLst/>
          </a:prstGeom>
        </p:spPr>
      </p:pic>
      <p:pic>
        <p:nvPicPr>
          <p:cNvPr id="19" name="Picture 18"/>
          <p:cNvPicPr>
            <a:picLocks noChangeAspect="1"/>
          </p:cNvPicPr>
          <p:nvPr/>
        </p:nvPicPr>
        <p:blipFill>
          <a:blip r:embed="rId24" cstate="email">
            <a:extLst>
              <a:ext uri="{28A0092B-C50C-407E-A947-70E740481C1C}">
                <a14:useLocalDpi xmlns:a14="http://schemas.microsoft.com/office/drawing/2010/main" val="0"/>
              </a:ext>
            </a:extLst>
          </a:blip>
          <a:stretch>
            <a:fillRect/>
          </a:stretch>
        </p:blipFill>
        <p:spPr>
          <a:xfrm>
            <a:off x="4164430" y="4821859"/>
            <a:ext cx="1693370" cy="2253133"/>
          </a:xfrm>
          <a:prstGeom prst="rect">
            <a:avLst/>
          </a:prstGeom>
        </p:spPr>
      </p:pic>
    </p:spTree>
    <p:extLst>
      <p:ext uri="{BB962C8B-B14F-4D97-AF65-F5344CB8AC3E}">
        <p14:creationId xmlns:p14="http://schemas.microsoft.com/office/powerpoint/2010/main" val="1079666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Tattoo Advice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621" y="1551778"/>
            <a:ext cx="8149179" cy="4778839"/>
          </a:xfrm>
          <a:prstGeom prst="rect">
            <a:avLst/>
          </a:prstGeom>
        </p:spPr>
      </p:pic>
      <p:sp>
        <p:nvSpPr>
          <p:cNvPr id="6" name="TextBox 5"/>
          <p:cNvSpPr txBox="1"/>
          <p:nvPr/>
        </p:nvSpPr>
        <p:spPr>
          <a:xfrm>
            <a:off x="696378" y="5347131"/>
            <a:ext cx="7127888" cy="830997"/>
          </a:xfrm>
          <a:prstGeom prst="rect">
            <a:avLst/>
          </a:prstGeom>
          <a:noFill/>
        </p:spPr>
        <p:txBody>
          <a:bodyPr wrap="square" rtlCol="0">
            <a:spAutoFit/>
          </a:bodyPr>
          <a:lstStyle/>
          <a:p>
            <a:r>
              <a:rPr lang="en-US" sz="4800" dirty="0" smtClean="0">
                <a:solidFill>
                  <a:schemeClr val="accent5"/>
                </a:solidFill>
                <a:cs typeface="Edwardian Script ITC"/>
              </a:rPr>
              <a:t>Correction: “</a:t>
            </a:r>
            <a:r>
              <a:rPr lang="en-US" sz="4800" i="1" dirty="0" smtClean="0">
                <a:solidFill>
                  <a:schemeClr val="accent5"/>
                </a:solidFill>
                <a:cs typeface="Edwardian Script ITC"/>
              </a:rPr>
              <a:t>It gets better</a:t>
            </a:r>
            <a:r>
              <a:rPr lang="en-US" sz="4800" dirty="0" smtClean="0">
                <a:solidFill>
                  <a:schemeClr val="accent5"/>
                </a:solidFill>
                <a:cs typeface="Edwardian Script ITC"/>
              </a:rPr>
              <a:t>”</a:t>
            </a:r>
            <a:endParaRPr lang="en-US" sz="4800" dirty="0">
              <a:solidFill>
                <a:schemeClr val="accent5"/>
              </a:solidFill>
              <a:cs typeface="Edwardian Script ITC"/>
            </a:endParaRPr>
          </a:p>
        </p:txBody>
      </p:sp>
    </p:spTree>
    <p:extLst>
      <p:ext uri="{BB962C8B-B14F-4D97-AF65-F5344CB8AC3E}">
        <p14:creationId xmlns:p14="http://schemas.microsoft.com/office/powerpoint/2010/main" val="267919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Tree>
    <p:extLst>
      <p:ext uri="{BB962C8B-B14F-4D97-AF65-F5344CB8AC3E}">
        <p14:creationId xmlns:p14="http://schemas.microsoft.com/office/powerpoint/2010/main" val="3495471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“mindfulness?”</a:t>
            </a:r>
            <a:endParaRPr lang="en-US" dirty="0"/>
          </a:p>
        </p:txBody>
      </p:sp>
      <p:sp>
        <p:nvSpPr>
          <p:cNvPr id="3" name="Content Placeholder 2"/>
          <p:cNvSpPr>
            <a:spLocks noGrp="1"/>
          </p:cNvSpPr>
          <p:nvPr>
            <p:ph idx="1"/>
          </p:nvPr>
        </p:nvSpPr>
        <p:spPr/>
        <p:txBody>
          <a:bodyPr>
            <a:normAutofit/>
          </a:bodyPr>
          <a:lstStyle/>
          <a:p>
            <a:r>
              <a:rPr lang="en-US" dirty="0"/>
              <a:t>Two Components </a:t>
            </a:r>
            <a:r>
              <a:rPr lang="en-US" sz="1600" dirty="0">
                <a:solidFill>
                  <a:schemeClr val="accent6"/>
                </a:solidFill>
              </a:rPr>
              <a:t>(Bishop et al., 2004)</a:t>
            </a:r>
          </a:p>
          <a:p>
            <a:pPr marL="822960" lvl="1" indent="-457200">
              <a:buFont typeface="+mj-lt"/>
              <a:buAutoNum type="arabicPeriod"/>
            </a:pPr>
            <a:r>
              <a:rPr lang="en-US" dirty="0"/>
              <a:t>Awareness of present experiences</a:t>
            </a:r>
          </a:p>
          <a:p>
            <a:pPr marL="822960" lvl="1" indent="-457200">
              <a:buFont typeface="+mj-lt"/>
              <a:buAutoNum type="arabicPeriod"/>
            </a:pPr>
            <a:r>
              <a:rPr lang="en-US" dirty="0"/>
              <a:t>Acceptance of present experiences </a:t>
            </a:r>
            <a:endParaRPr lang="en-US" dirty="0" smtClean="0"/>
          </a:p>
          <a:p>
            <a:pPr marL="822960" lvl="1" indent="-457200">
              <a:buFont typeface="+mj-lt"/>
              <a:buAutoNum type="arabicPeriod"/>
            </a:pPr>
            <a:endParaRPr lang="en-US" dirty="0"/>
          </a:p>
          <a:p>
            <a:r>
              <a:rPr lang="en-US" dirty="0" smtClean="0"/>
              <a:t>Research question</a:t>
            </a:r>
          </a:p>
          <a:p>
            <a:pPr lvl="1"/>
            <a:r>
              <a:rPr lang="en-US" dirty="0" smtClean="0"/>
              <a:t>What happens when these two components are </a:t>
            </a:r>
            <a:r>
              <a:rPr lang="en-US" i="1" dirty="0" smtClean="0"/>
              <a:t>de-coupled</a:t>
            </a:r>
            <a:r>
              <a:rPr lang="en-US" dirty="0" smtClean="0"/>
              <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7421" y="647700"/>
            <a:ext cx="1905000" cy="1905000"/>
          </a:xfrm>
          <a:prstGeom prst="ellipse">
            <a:avLst/>
          </a:prstGeom>
          <a:ln>
            <a:noFill/>
          </a:ln>
          <a:effectLst>
            <a:softEdge rad="112500"/>
          </a:effectLst>
        </p:spPr>
      </p:pic>
      <p:sp>
        <p:nvSpPr>
          <p:cNvPr id="6" name="&quot;No&quot; Symbol 5"/>
          <p:cNvSpPr/>
          <p:nvPr/>
        </p:nvSpPr>
        <p:spPr>
          <a:xfrm>
            <a:off x="6436921" y="457200"/>
            <a:ext cx="2286000" cy="2286000"/>
          </a:xfrm>
          <a:prstGeom prst="noSmoking">
            <a:avLst>
              <a:gd name="adj" fmla="val 47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39164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662291" y="1505411"/>
            <a:ext cx="1004277" cy="1434073"/>
          </a:xfrm>
          <a:prstGeom prst="rect">
            <a:avLst/>
          </a:prstGeom>
        </p:spPr>
      </p:pic>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486336" y="3640221"/>
            <a:ext cx="971505" cy="1619175"/>
          </a:xfrm>
          <a:prstGeom prst="rect">
            <a:avLst/>
          </a:prstGeom>
        </p:spPr>
      </p:pic>
      <p:pic>
        <p:nvPicPr>
          <p:cNvPr id="18" name="Picture 17"/>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782795" y="2751830"/>
            <a:ext cx="2119976" cy="1413317"/>
          </a:xfrm>
          <a:prstGeom prst="rect">
            <a:avLst/>
          </a:prstGeom>
        </p:spPr>
      </p:pic>
      <p:pic>
        <p:nvPicPr>
          <p:cNvPr id="15" name="Picture 14"/>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6731175" y="3316625"/>
            <a:ext cx="2428087" cy="1250333"/>
          </a:xfrm>
          <a:prstGeom prst="rect">
            <a:avLst/>
          </a:prstGeom>
        </p:spPr>
      </p:pic>
      <p:pic>
        <p:nvPicPr>
          <p:cNvPr id="7" name="Picture 6"/>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6990" y="1724025"/>
            <a:ext cx="2273300" cy="1704975"/>
          </a:xfrm>
          <a:prstGeom prst="rect">
            <a:avLst/>
          </a:prstGeom>
        </p:spPr>
      </p:pic>
      <p:pic>
        <p:nvPicPr>
          <p:cNvPr id="9" name="Picture 8"/>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16990" y="-18021"/>
            <a:ext cx="2473349" cy="1855012"/>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57800" y="4405989"/>
            <a:ext cx="3286200" cy="2452011"/>
          </a:xfrm>
          <a:prstGeom prst="rect">
            <a:avLst/>
          </a:prstGeom>
        </p:spPr>
      </p:pic>
      <p:pic>
        <p:nvPicPr>
          <p:cNvPr id="12" name="Picture 11"/>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24964" y="4405049"/>
            <a:ext cx="2289247" cy="3429000"/>
          </a:xfrm>
          <a:prstGeom prst="rect">
            <a:avLst/>
          </a:prstGeom>
        </p:spPr>
      </p:pic>
      <p:pic>
        <p:nvPicPr>
          <p:cNvPr id="17" name="Picture 16"/>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4486437" y="2310613"/>
            <a:ext cx="1147875" cy="1147875"/>
          </a:xfrm>
          <a:prstGeom prst="rect">
            <a:avLst/>
          </a:prstGeom>
        </p:spPr>
      </p:pic>
      <p:pic>
        <p:nvPicPr>
          <p:cNvPr id="20" name="Picture 19"/>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2158814" y="1793214"/>
            <a:ext cx="1800832" cy="1847007"/>
          </a:xfrm>
          <a:prstGeom prst="rect">
            <a:avLst/>
          </a:prstGeom>
        </p:spPr>
      </p:pic>
      <p:pic>
        <p:nvPicPr>
          <p:cNvPr id="21" name="Picture 20"/>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2155511" y="3261002"/>
            <a:ext cx="1524000" cy="1270000"/>
          </a:xfrm>
          <a:prstGeom prst="rect">
            <a:avLst/>
          </a:prstGeom>
        </p:spPr>
      </p:pic>
      <p:pic>
        <p:nvPicPr>
          <p:cNvPr id="22" name="Picture 21"/>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5473900" y="3244178"/>
            <a:ext cx="1807321" cy="1506101"/>
          </a:xfrm>
          <a:prstGeom prst="rect">
            <a:avLst/>
          </a:prstGeom>
        </p:spPr>
      </p:pic>
      <p:pic>
        <p:nvPicPr>
          <p:cNvPr id="23" name="Picture 22"/>
          <p:cNvPicPr>
            <a:picLocks noChangeAspect="1"/>
          </p:cNvPicPr>
          <p:nvPr/>
        </p:nvPicPr>
        <p:blipFill>
          <a:blip r:embed="rId15" cstate="email">
            <a:extLst>
              <a:ext uri="{28A0092B-C50C-407E-A947-70E740481C1C}">
                <a14:useLocalDpi xmlns:a14="http://schemas.microsoft.com/office/drawing/2010/main" val="0"/>
              </a:ext>
            </a:extLst>
          </a:blip>
          <a:stretch>
            <a:fillRect/>
          </a:stretch>
        </p:blipFill>
        <p:spPr>
          <a:xfrm>
            <a:off x="6108255" y="12930"/>
            <a:ext cx="3012108" cy="2190624"/>
          </a:xfrm>
          <a:prstGeom prst="rect">
            <a:avLst/>
          </a:prstGeom>
        </p:spPr>
      </p:pic>
      <p:pic>
        <p:nvPicPr>
          <p:cNvPr id="24" name="Picture 23"/>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4586991" y="0"/>
            <a:ext cx="1850446" cy="2477584"/>
          </a:xfrm>
          <a:prstGeom prst="rect">
            <a:avLst/>
          </a:prstGeom>
        </p:spPr>
      </p:pic>
      <p:pic>
        <p:nvPicPr>
          <p:cNvPr id="25" name="Picture 24"/>
          <p:cNvPicPr>
            <a:picLocks noChangeAspect="1"/>
          </p:cNvPicPr>
          <p:nvPr/>
        </p:nvPicPr>
        <p:blipFill>
          <a:blip r:embed="rId17" cstate="email">
            <a:extLst>
              <a:ext uri="{28A0092B-C50C-407E-A947-70E740481C1C}">
                <a14:useLocalDpi xmlns:a14="http://schemas.microsoft.com/office/drawing/2010/main" val="0"/>
              </a:ext>
            </a:extLst>
          </a:blip>
          <a:stretch>
            <a:fillRect/>
          </a:stretch>
        </p:blipFill>
        <p:spPr>
          <a:xfrm>
            <a:off x="5574574" y="2203554"/>
            <a:ext cx="1195501" cy="1195501"/>
          </a:xfrm>
          <a:prstGeom prst="rect">
            <a:avLst/>
          </a:prstGeom>
        </p:spPr>
      </p:pic>
      <p:pic>
        <p:nvPicPr>
          <p:cNvPr id="16" name="Picture 15"/>
          <p:cNvPicPr>
            <a:picLocks noChangeAspect="1"/>
          </p:cNvPicPr>
          <p:nvPr/>
        </p:nvPicPr>
        <p:blipFill>
          <a:blip r:embed="rId18" cstate="email">
            <a:extLst>
              <a:ext uri="{28A0092B-C50C-407E-A947-70E740481C1C}">
                <a14:useLocalDpi xmlns:a14="http://schemas.microsoft.com/office/drawing/2010/main" val="0"/>
              </a:ext>
            </a:extLst>
          </a:blip>
          <a:stretch>
            <a:fillRect/>
          </a:stretch>
        </p:blipFill>
        <p:spPr>
          <a:xfrm>
            <a:off x="2158814" y="-18021"/>
            <a:ext cx="2428177" cy="1811235"/>
          </a:xfrm>
          <a:prstGeom prst="rect">
            <a:avLst/>
          </a:prstGeom>
        </p:spPr>
      </p:pic>
      <p:pic>
        <p:nvPicPr>
          <p:cNvPr id="5" name="Picture 4"/>
          <p:cNvPicPr>
            <a:picLocks noChangeAspect="1"/>
          </p:cNvPicPr>
          <p:nvPr/>
        </p:nvPicPr>
        <p:blipFill>
          <a:blip r:embed="rId19" cstate="email">
            <a:extLst>
              <a:ext uri="{28A0092B-C50C-407E-A947-70E740481C1C}">
                <a14:useLocalDpi xmlns:a14="http://schemas.microsoft.com/office/drawing/2010/main" val="0"/>
              </a:ext>
            </a:extLst>
          </a:blip>
          <a:stretch>
            <a:fillRect/>
          </a:stretch>
        </p:blipFill>
        <p:spPr>
          <a:xfrm>
            <a:off x="2155510" y="4497341"/>
            <a:ext cx="2271883" cy="3041852"/>
          </a:xfrm>
          <a:prstGeom prst="rect">
            <a:avLst/>
          </a:prstGeom>
        </p:spPr>
      </p:pic>
      <p:pic>
        <p:nvPicPr>
          <p:cNvPr id="10" name="Picture 9"/>
          <p:cNvPicPr>
            <a:picLocks noChangeAspect="1"/>
          </p:cNvPicPr>
          <p:nvPr/>
        </p:nvPicPr>
        <p:blipFill>
          <a:blip r:embed="rId20" cstate="email">
            <a:extLst>
              <a:ext uri="{28A0092B-C50C-407E-A947-70E740481C1C}">
                <a14:useLocalDpi xmlns:a14="http://schemas.microsoft.com/office/drawing/2010/main" val="0"/>
              </a:ext>
            </a:extLst>
          </a:blip>
          <a:stretch>
            <a:fillRect/>
          </a:stretch>
        </p:blipFill>
        <p:spPr>
          <a:xfrm>
            <a:off x="6770075" y="2202372"/>
            <a:ext cx="2350288" cy="1565292"/>
          </a:xfrm>
          <a:prstGeom prst="rect">
            <a:avLst/>
          </a:prstGeom>
        </p:spPr>
      </p:pic>
      <p:pic>
        <p:nvPicPr>
          <p:cNvPr id="13" name="Picture 12"/>
          <p:cNvPicPr>
            <a:picLocks noChangeAspect="1"/>
          </p:cNvPicPr>
          <p:nvPr/>
        </p:nvPicPr>
        <p:blipFill>
          <a:blip r:embed="rId21" cstate="email">
            <a:extLst>
              <a:ext uri="{28A0092B-C50C-407E-A947-70E740481C1C}">
                <a14:useLocalDpi xmlns:a14="http://schemas.microsoft.com/office/drawing/2010/main" val="0"/>
              </a:ext>
            </a:extLst>
          </a:blip>
          <a:stretch>
            <a:fillRect/>
          </a:stretch>
        </p:blipFill>
        <p:spPr>
          <a:xfrm>
            <a:off x="4430696" y="4049178"/>
            <a:ext cx="1497873" cy="926185"/>
          </a:xfrm>
          <a:prstGeom prst="rect">
            <a:avLst/>
          </a:prstGeom>
        </p:spPr>
      </p:pic>
      <p:pic>
        <p:nvPicPr>
          <p:cNvPr id="6" name="Picture 5"/>
          <p:cNvPicPr>
            <a:picLocks noChangeAspect="1"/>
          </p:cNvPicPr>
          <p:nvPr/>
        </p:nvPicPr>
        <p:blipFill>
          <a:blip r:embed="rId22" cstate="email">
            <a:extLst>
              <a:ext uri="{28A0092B-C50C-407E-A947-70E740481C1C}">
                <a14:useLocalDpi xmlns:a14="http://schemas.microsoft.com/office/drawing/2010/main" val="0"/>
              </a:ext>
            </a:extLst>
          </a:blip>
          <a:stretch>
            <a:fillRect/>
          </a:stretch>
        </p:blipFill>
        <p:spPr>
          <a:xfrm>
            <a:off x="-26162" y="3429000"/>
            <a:ext cx="2247933" cy="1496280"/>
          </a:xfrm>
          <a:prstGeom prst="rect">
            <a:avLst/>
          </a:prstGeom>
        </p:spPr>
      </p:pic>
      <p:pic>
        <p:nvPicPr>
          <p:cNvPr id="8" name="Picture 7"/>
          <p:cNvPicPr>
            <a:picLocks noChangeAspect="1"/>
          </p:cNvPicPr>
          <p:nvPr/>
        </p:nvPicPr>
        <p:blipFill>
          <a:blip r:embed="rId23" cstate="email">
            <a:extLst>
              <a:ext uri="{28A0092B-C50C-407E-A947-70E740481C1C}">
                <a14:useLocalDpi xmlns:a14="http://schemas.microsoft.com/office/drawing/2010/main" val="0"/>
              </a:ext>
            </a:extLst>
          </a:blip>
          <a:stretch>
            <a:fillRect/>
          </a:stretch>
        </p:blipFill>
        <p:spPr>
          <a:xfrm>
            <a:off x="8131251" y="1793214"/>
            <a:ext cx="1012749" cy="964313"/>
          </a:xfrm>
          <a:prstGeom prst="rect">
            <a:avLst/>
          </a:prstGeom>
        </p:spPr>
      </p:pic>
      <p:pic>
        <p:nvPicPr>
          <p:cNvPr id="19" name="Picture 18"/>
          <p:cNvPicPr>
            <a:picLocks noChangeAspect="1"/>
          </p:cNvPicPr>
          <p:nvPr/>
        </p:nvPicPr>
        <p:blipFill>
          <a:blip r:embed="rId24" cstate="email">
            <a:extLst>
              <a:ext uri="{28A0092B-C50C-407E-A947-70E740481C1C}">
                <a14:useLocalDpi xmlns:a14="http://schemas.microsoft.com/office/drawing/2010/main" val="0"/>
              </a:ext>
            </a:extLst>
          </a:blip>
          <a:stretch>
            <a:fillRect/>
          </a:stretch>
        </p:blipFill>
        <p:spPr>
          <a:xfrm>
            <a:off x="4164430" y="4821859"/>
            <a:ext cx="1693370" cy="2253133"/>
          </a:xfrm>
          <a:prstGeom prst="rect">
            <a:avLst/>
          </a:prstGeom>
        </p:spPr>
      </p:pic>
    </p:spTree>
    <p:extLst>
      <p:ext uri="{BB962C8B-B14F-4D97-AF65-F5344CB8AC3E}">
        <p14:creationId xmlns:p14="http://schemas.microsoft.com/office/powerpoint/2010/main" val="1020337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Dismantling Mindfulness</a:t>
            </a:r>
            <a:endParaRPr lang="en-US" dirty="0"/>
          </a:p>
        </p:txBody>
      </p:sp>
      <p:sp>
        <p:nvSpPr>
          <p:cNvPr id="4" name="Hexagon 3"/>
          <p:cNvSpPr/>
          <p:nvPr/>
        </p:nvSpPr>
        <p:spPr>
          <a:xfrm rot="19814691">
            <a:off x="2462154" y="2686533"/>
            <a:ext cx="3186557" cy="2772387"/>
          </a:xfrm>
          <a:prstGeom prst="hexagon">
            <a:avLst>
              <a:gd name="adj" fmla="val 27881"/>
              <a:gd name="vf" fmla="val 11547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5491506" y="3166942"/>
            <a:ext cx="2560819" cy="461665"/>
          </a:xfrm>
          <a:prstGeom prst="rect">
            <a:avLst/>
          </a:prstGeom>
          <a:noFill/>
        </p:spPr>
        <p:txBody>
          <a:bodyPr wrap="square" rtlCol="0">
            <a:spAutoFit/>
          </a:bodyPr>
          <a:lstStyle/>
          <a:p>
            <a:r>
              <a:rPr lang="en-US" sz="2400" dirty="0" smtClean="0">
                <a:solidFill>
                  <a:schemeClr val="accent2"/>
                </a:solidFill>
              </a:rPr>
              <a:t>Values Clarification</a:t>
            </a:r>
            <a:endParaRPr lang="en-US" sz="2400" dirty="0">
              <a:solidFill>
                <a:schemeClr val="accent2"/>
              </a:solidFill>
            </a:endParaRPr>
          </a:p>
        </p:txBody>
      </p:sp>
      <p:sp>
        <p:nvSpPr>
          <p:cNvPr id="6" name="TextBox 5"/>
          <p:cNvSpPr txBox="1"/>
          <p:nvPr/>
        </p:nvSpPr>
        <p:spPr>
          <a:xfrm>
            <a:off x="1360357" y="4428235"/>
            <a:ext cx="1221074" cy="457200"/>
          </a:xfrm>
          <a:prstGeom prst="rect">
            <a:avLst/>
          </a:prstGeom>
          <a:noFill/>
        </p:spPr>
        <p:txBody>
          <a:bodyPr wrap="square" rtlCol="0">
            <a:spAutoFit/>
          </a:bodyPr>
          <a:lstStyle/>
          <a:p>
            <a:r>
              <a:rPr lang="en-US" sz="2400" dirty="0" smtClean="0">
                <a:solidFill>
                  <a:schemeClr val="accent2"/>
                </a:solidFill>
              </a:rPr>
              <a:t>Defusion</a:t>
            </a:r>
            <a:endParaRPr lang="en-US" sz="2400" dirty="0">
              <a:solidFill>
                <a:schemeClr val="accent2"/>
              </a:solidFill>
            </a:endParaRPr>
          </a:p>
        </p:txBody>
      </p:sp>
      <p:sp>
        <p:nvSpPr>
          <p:cNvPr id="7" name="TextBox 6"/>
          <p:cNvSpPr txBox="1"/>
          <p:nvPr/>
        </p:nvSpPr>
        <p:spPr>
          <a:xfrm>
            <a:off x="2735223" y="1639596"/>
            <a:ext cx="2578901" cy="830997"/>
          </a:xfrm>
          <a:prstGeom prst="rect">
            <a:avLst/>
          </a:prstGeom>
          <a:noFill/>
        </p:spPr>
        <p:txBody>
          <a:bodyPr wrap="square" rtlCol="0">
            <a:spAutoFit/>
          </a:bodyPr>
          <a:lstStyle/>
          <a:p>
            <a:pPr algn="ctr"/>
            <a:r>
              <a:rPr lang="en-US" sz="2400" dirty="0" smtClean="0">
                <a:solidFill>
                  <a:schemeClr val="accent2"/>
                </a:solidFill>
              </a:rPr>
              <a:t>Present Moment</a:t>
            </a:r>
          </a:p>
          <a:p>
            <a:pPr algn="ctr"/>
            <a:r>
              <a:rPr lang="en-US" sz="2400" dirty="0" smtClean="0">
                <a:solidFill>
                  <a:schemeClr val="accent2"/>
                </a:solidFill>
              </a:rPr>
              <a:t>Awareness</a:t>
            </a:r>
            <a:endParaRPr lang="en-US" sz="2400" dirty="0">
              <a:solidFill>
                <a:schemeClr val="accent2"/>
              </a:solidFill>
            </a:endParaRPr>
          </a:p>
        </p:txBody>
      </p:sp>
      <p:sp>
        <p:nvSpPr>
          <p:cNvPr id="8" name="TextBox 7"/>
          <p:cNvSpPr txBox="1"/>
          <p:nvPr/>
        </p:nvSpPr>
        <p:spPr>
          <a:xfrm>
            <a:off x="3063101" y="5629842"/>
            <a:ext cx="2209800" cy="457200"/>
          </a:xfrm>
          <a:prstGeom prst="rect">
            <a:avLst/>
          </a:prstGeom>
          <a:noFill/>
        </p:spPr>
        <p:txBody>
          <a:bodyPr wrap="square" rtlCol="0">
            <a:spAutoFit/>
          </a:bodyPr>
          <a:lstStyle/>
          <a:p>
            <a:r>
              <a:rPr lang="en-US" sz="2400" dirty="0" smtClean="0">
                <a:solidFill>
                  <a:schemeClr val="accent2"/>
                </a:solidFill>
              </a:rPr>
              <a:t>Self-as-Context</a:t>
            </a:r>
            <a:endParaRPr lang="en-US" sz="2400" dirty="0">
              <a:solidFill>
                <a:schemeClr val="accent2"/>
              </a:solidFill>
            </a:endParaRPr>
          </a:p>
        </p:txBody>
      </p:sp>
      <p:sp>
        <p:nvSpPr>
          <p:cNvPr id="9" name="TextBox 8"/>
          <p:cNvSpPr txBox="1"/>
          <p:nvPr/>
        </p:nvSpPr>
        <p:spPr>
          <a:xfrm>
            <a:off x="5491507" y="4411492"/>
            <a:ext cx="2560819" cy="461665"/>
          </a:xfrm>
          <a:prstGeom prst="rect">
            <a:avLst/>
          </a:prstGeom>
          <a:noFill/>
        </p:spPr>
        <p:txBody>
          <a:bodyPr wrap="square" rtlCol="0">
            <a:spAutoFit/>
          </a:bodyPr>
          <a:lstStyle/>
          <a:p>
            <a:r>
              <a:rPr lang="en-US" sz="2400" dirty="0" smtClean="0">
                <a:solidFill>
                  <a:schemeClr val="accent2"/>
                </a:solidFill>
              </a:rPr>
              <a:t>Committed Action</a:t>
            </a:r>
            <a:endParaRPr lang="en-US" sz="2400" dirty="0">
              <a:solidFill>
                <a:schemeClr val="accent2"/>
              </a:solidFill>
            </a:endParaRPr>
          </a:p>
        </p:txBody>
      </p:sp>
      <p:sp>
        <p:nvSpPr>
          <p:cNvPr id="10" name="TextBox 9"/>
          <p:cNvSpPr txBox="1"/>
          <p:nvPr/>
        </p:nvSpPr>
        <p:spPr>
          <a:xfrm>
            <a:off x="1075687" y="3166942"/>
            <a:ext cx="1659536" cy="461665"/>
          </a:xfrm>
          <a:prstGeom prst="rect">
            <a:avLst/>
          </a:prstGeom>
          <a:noFill/>
        </p:spPr>
        <p:txBody>
          <a:bodyPr wrap="square" rtlCol="0">
            <a:spAutoFit/>
          </a:bodyPr>
          <a:lstStyle/>
          <a:p>
            <a:r>
              <a:rPr lang="en-US" sz="2400" dirty="0" smtClean="0">
                <a:solidFill>
                  <a:schemeClr val="accent2"/>
                </a:solidFill>
              </a:rPr>
              <a:t>Acceptance</a:t>
            </a:r>
            <a:endParaRPr lang="en-US" sz="2400" dirty="0">
              <a:solidFill>
                <a:schemeClr val="accent2"/>
              </a:solidFill>
            </a:endParaRPr>
          </a:p>
        </p:txBody>
      </p:sp>
      <p:sp>
        <p:nvSpPr>
          <p:cNvPr id="11" name="TextBox 10"/>
          <p:cNvSpPr txBox="1"/>
          <p:nvPr/>
        </p:nvSpPr>
        <p:spPr>
          <a:xfrm>
            <a:off x="2950532" y="3580495"/>
            <a:ext cx="2209800" cy="830997"/>
          </a:xfrm>
          <a:prstGeom prst="rect">
            <a:avLst/>
          </a:prstGeom>
          <a:noFill/>
        </p:spPr>
        <p:txBody>
          <a:bodyPr wrap="square" rtlCol="0">
            <a:spAutoFit/>
          </a:bodyPr>
          <a:lstStyle/>
          <a:p>
            <a:pPr algn="ctr"/>
            <a:r>
              <a:rPr lang="en-US" sz="2400" dirty="0" smtClean="0">
                <a:solidFill>
                  <a:schemeClr val="accent6"/>
                </a:solidFill>
              </a:rPr>
              <a:t>Psychological Flexibility</a:t>
            </a:r>
            <a:endParaRPr lang="en-US" sz="2400" dirty="0">
              <a:solidFill>
                <a:schemeClr val="accent6"/>
              </a:solidFill>
            </a:endParaRPr>
          </a:p>
        </p:txBody>
      </p:sp>
      <p:sp>
        <p:nvSpPr>
          <p:cNvPr id="14" name="Rounded Rectangle 13"/>
          <p:cNvSpPr/>
          <p:nvPr/>
        </p:nvSpPr>
        <p:spPr>
          <a:xfrm>
            <a:off x="1075687" y="1639596"/>
            <a:ext cx="4197214" cy="4581322"/>
          </a:xfrm>
          <a:prstGeom prst="roundRect">
            <a:avLst/>
          </a:prstGeom>
          <a:noFill/>
          <a:ln w="76200">
            <a:solidFill>
              <a:schemeClr val="accent5"/>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ine Callout 2 (No Border) 14"/>
          <p:cNvSpPr/>
          <p:nvPr/>
        </p:nvSpPr>
        <p:spPr>
          <a:xfrm>
            <a:off x="6482731" y="1631145"/>
            <a:ext cx="2316495" cy="794478"/>
          </a:xfrm>
          <a:prstGeom prst="callout2">
            <a:avLst>
              <a:gd name="adj1" fmla="val 16864"/>
              <a:gd name="adj2" fmla="val 1374"/>
              <a:gd name="adj3" fmla="val 24410"/>
              <a:gd name="adj4" fmla="val -30903"/>
              <a:gd name="adj5" fmla="val 21934"/>
              <a:gd name="adj6" fmla="val -62198"/>
            </a:avLst>
          </a:prstGeom>
          <a:solidFill>
            <a:schemeClr val="accent5"/>
          </a:solidFill>
          <a:ln w="76200">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smtClean="0"/>
              <a:t>Mindfulness Processes</a:t>
            </a:r>
            <a:endParaRPr lang="en-US" sz="2400" dirty="0"/>
          </a:p>
        </p:txBody>
      </p:sp>
      <p:sp>
        <p:nvSpPr>
          <p:cNvPr id="16" name="Multiply 15"/>
          <p:cNvSpPr/>
          <p:nvPr/>
        </p:nvSpPr>
        <p:spPr>
          <a:xfrm>
            <a:off x="3440057" y="5228855"/>
            <a:ext cx="1169232" cy="1064302"/>
          </a:xfrm>
          <a:prstGeom prst="mathMultiply">
            <a:avLst>
              <a:gd name="adj1" fmla="val 2070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Multiply 16"/>
          <p:cNvSpPr/>
          <p:nvPr/>
        </p:nvSpPr>
        <p:spPr>
          <a:xfrm>
            <a:off x="1412934" y="4110173"/>
            <a:ext cx="1169232" cy="1064302"/>
          </a:xfrm>
          <a:prstGeom prst="mathMultiply">
            <a:avLst>
              <a:gd name="adj1" fmla="val 2070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Multiply 17"/>
          <p:cNvSpPr/>
          <p:nvPr/>
        </p:nvSpPr>
        <p:spPr>
          <a:xfrm>
            <a:off x="1320839" y="2931691"/>
            <a:ext cx="1169232" cy="1064302"/>
          </a:xfrm>
          <a:prstGeom prst="mathMultiply">
            <a:avLst>
              <a:gd name="adj1" fmla="val 2070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5193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Moment Awareness (PMA)</a:t>
            </a:r>
            <a:endParaRPr lang="en-US" dirty="0"/>
          </a:p>
        </p:txBody>
      </p:sp>
      <p:sp>
        <p:nvSpPr>
          <p:cNvPr id="3" name="Content Placeholder 2"/>
          <p:cNvSpPr>
            <a:spLocks noGrp="1"/>
          </p:cNvSpPr>
          <p:nvPr>
            <p:ph idx="1"/>
          </p:nvPr>
        </p:nvSpPr>
        <p:spPr>
          <a:xfrm>
            <a:off x="457199" y="1600200"/>
            <a:ext cx="8473045" cy="4525963"/>
          </a:xfrm>
        </p:spPr>
        <p:txBody>
          <a:bodyPr>
            <a:normAutofit/>
          </a:bodyPr>
          <a:lstStyle/>
          <a:p>
            <a:r>
              <a:rPr lang="en-US" dirty="0" smtClean="0"/>
              <a:t>Synonyms within Contextual Behavioral Science</a:t>
            </a:r>
          </a:p>
          <a:p>
            <a:pPr lvl="1"/>
            <a:r>
              <a:rPr lang="en-US" dirty="0" smtClean="0"/>
              <a:t>Contact with the Present Moment </a:t>
            </a:r>
            <a:r>
              <a:rPr lang="en-US" sz="1600" dirty="0" smtClean="0">
                <a:solidFill>
                  <a:schemeClr val="accent6"/>
                </a:solidFill>
              </a:rPr>
              <a:t>(Hayes et al., 1999)</a:t>
            </a:r>
          </a:p>
          <a:p>
            <a:pPr lvl="1"/>
            <a:r>
              <a:rPr lang="en-US" dirty="0" smtClean="0"/>
              <a:t>Self-as-Process </a:t>
            </a:r>
            <a:r>
              <a:rPr lang="en-US" sz="1600" dirty="0" smtClean="0">
                <a:solidFill>
                  <a:schemeClr val="accent6"/>
                </a:solidFill>
              </a:rPr>
              <a:t>(Foody et al., 2012)</a:t>
            </a:r>
          </a:p>
          <a:p>
            <a:r>
              <a:rPr lang="en-US" dirty="0" smtClean="0"/>
              <a:t>Definitions</a:t>
            </a:r>
          </a:p>
          <a:p>
            <a:pPr lvl="1"/>
            <a:r>
              <a:rPr lang="en-US" dirty="0" smtClean="0"/>
              <a:t>Shifting attention </a:t>
            </a:r>
            <a:r>
              <a:rPr lang="en-US" dirty="0"/>
              <a:t>to what is happening </a:t>
            </a:r>
            <a:r>
              <a:rPr lang="en-US" dirty="0" smtClean="0"/>
              <a:t>here-and-now</a:t>
            </a:r>
            <a:r>
              <a:rPr lang="en-US" sz="1600" dirty="0" smtClean="0"/>
              <a:t> </a:t>
            </a:r>
            <a:r>
              <a:rPr lang="en-US" sz="1600" dirty="0">
                <a:solidFill>
                  <a:schemeClr val="accent6"/>
                </a:solidFill>
              </a:rPr>
              <a:t>(Fletcher &amp; Hayes, </a:t>
            </a:r>
            <a:r>
              <a:rPr lang="en-US" sz="1600" dirty="0" smtClean="0">
                <a:solidFill>
                  <a:schemeClr val="accent6"/>
                </a:solidFill>
              </a:rPr>
              <a:t>2005)</a:t>
            </a:r>
          </a:p>
          <a:p>
            <a:pPr lvl="1"/>
            <a:r>
              <a:rPr lang="en-US" dirty="0" smtClean="0"/>
              <a:t>Discriminating features </a:t>
            </a:r>
            <a:r>
              <a:rPr lang="en-US" dirty="0"/>
              <a:t>of the </a:t>
            </a:r>
            <a:r>
              <a:rPr lang="en-US" dirty="0" smtClean="0"/>
              <a:t>environment </a:t>
            </a:r>
            <a:r>
              <a:rPr lang="en-US" sz="1600" dirty="0" smtClean="0">
                <a:solidFill>
                  <a:schemeClr val="accent6"/>
                </a:solidFill>
              </a:rPr>
              <a:t>(Blackledge </a:t>
            </a:r>
            <a:r>
              <a:rPr lang="en-US" sz="1600" dirty="0">
                <a:solidFill>
                  <a:schemeClr val="accent6"/>
                </a:solidFill>
              </a:rPr>
              <a:t>&amp; </a:t>
            </a:r>
            <a:r>
              <a:rPr lang="en-US" sz="1600" dirty="0" smtClean="0">
                <a:solidFill>
                  <a:schemeClr val="accent6"/>
                </a:solidFill>
              </a:rPr>
              <a:t>Drake, 2013)</a:t>
            </a:r>
          </a:p>
        </p:txBody>
      </p:sp>
    </p:spTree>
    <p:extLst>
      <p:ext uri="{BB962C8B-B14F-4D97-AF65-F5344CB8AC3E}">
        <p14:creationId xmlns:p14="http://schemas.microsoft.com/office/powerpoint/2010/main" val="182529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Moment Awareness in </a:t>
            </a:r>
            <a:r>
              <a:rPr lang="en-US" i="1" dirty="0" smtClean="0"/>
              <a:t>Isolation</a:t>
            </a:r>
            <a:endParaRPr lang="en-US" i="1" dirty="0"/>
          </a:p>
        </p:txBody>
      </p:sp>
      <p:sp>
        <p:nvSpPr>
          <p:cNvPr id="3" name="Content Placeholder 2"/>
          <p:cNvSpPr>
            <a:spLocks noGrp="1"/>
          </p:cNvSpPr>
          <p:nvPr>
            <p:ph idx="1"/>
          </p:nvPr>
        </p:nvSpPr>
        <p:spPr>
          <a:xfrm>
            <a:off x="391886" y="1600200"/>
            <a:ext cx="8526483" cy="4943104"/>
          </a:xfrm>
        </p:spPr>
        <p:txBody>
          <a:bodyPr>
            <a:normAutofit/>
          </a:bodyPr>
          <a:lstStyle/>
          <a:p>
            <a:r>
              <a:rPr lang="en-US" dirty="0" smtClean="0"/>
              <a:t>Empirical question</a:t>
            </a:r>
          </a:p>
          <a:p>
            <a:pPr lvl="1"/>
            <a:r>
              <a:rPr lang="en-US" dirty="0" smtClean="0"/>
              <a:t>When </a:t>
            </a:r>
            <a:r>
              <a:rPr lang="en-US" i="1" dirty="0"/>
              <a:t>isolated</a:t>
            </a:r>
            <a:r>
              <a:rPr lang="en-US" dirty="0"/>
              <a:t> from other mindfulness processes, </a:t>
            </a:r>
            <a:r>
              <a:rPr lang="en-US" dirty="0" smtClean="0"/>
              <a:t>is </a:t>
            </a:r>
            <a:r>
              <a:rPr lang="en-US" b="1" dirty="0" smtClean="0"/>
              <a:t>present moment aware-ness </a:t>
            </a:r>
            <a:r>
              <a:rPr lang="en-US" u="sng" dirty="0" smtClean="0"/>
              <a:t>inert</a:t>
            </a:r>
            <a:r>
              <a:rPr lang="en-US" dirty="0" smtClean="0"/>
              <a:t>, or does it lead to </a:t>
            </a:r>
            <a:r>
              <a:rPr lang="en-US" u="sng" dirty="0" smtClean="0"/>
              <a:t>desirable </a:t>
            </a:r>
            <a:r>
              <a:rPr lang="en-US" u="sng" dirty="0"/>
              <a:t>outcomes</a:t>
            </a:r>
            <a:r>
              <a:rPr lang="en-US" dirty="0"/>
              <a:t> or </a:t>
            </a:r>
            <a:r>
              <a:rPr lang="en-US" u="sng" dirty="0" smtClean="0"/>
              <a:t>iatrogenic outcomes</a:t>
            </a:r>
            <a:r>
              <a:rPr lang="en-US" dirty="0" smtClean="0"/>
              <a:t>?  </a:t>
            </a:r>
          </a:p>
          <a:p>
            <a:r>
              <a:rPr lang="en-US" dirty="0" smtClean="0"/>
              <a:t>Desirable outcomes?</a:t>
            </a:r>
          </a:p>
          <a:p>
            <a:pPr lvl="1"/>
            <a:r>
              <a:rPr lang="en-US" dirty="0" smtClean="0"/>
              <a:t>Extrapolation of theory </a:t>
            </a:r>
            <a:r>
              <a:rPr lang="en-US" sz="1400" dirty="0" smtClean="0">
                <a:solidFill>
                  <a:schemeClr val="accent6"/>
                </a:solidFill>
              </a:rPr>
              <a:t>(Bishop et al., 2004; Blackledge &amp; Drake, 2013; Hayes et al., 1999)</a:t>
            </a:r>
          </a:p>
          <a:p>
            <a:pPr lvl="1"/>
            <a:r>
              <a:rPr lang="en-US" dirty="0" smtClean="0"/>
              <a:t>Laboratory-based component studies</a:t>
            </a:r>
          </a:p>
          <a:p>
            <a:pPr lvl="2"/>
            <a:r>
              <a:rPr lang="en-US" dirty="0" smtClean="0"/>
              <a:t>Attention </a:t>
            </a:r>
            <a:r>
              <a:rPr lang="en-US" dirty="0"/>
              <a:t>training </a:t>
            </a:r>
            <a:r>
              <a:rPr lang="en-US" sz="1400" dirty="0" smtClean="0">
                <a:solidFill>
                  <a:schemeClr val="accent6"/>
                </a:solidFill>
              </a:rPr>
              <a:t>(</a:t>
            </a:r>
            <a:r>
              <a:rPr lang="en-US" sz="1400" dirty="0">
                <a:solidFill>
                  <a:schemeClr val="accent6"/>
                </a:solidFill>
              </a:rPr>
              <a:t>Sharpe et al., 2010)</a:t>
            </a:r>
          </a:p>
          <a:p>
            <a:pPr lvl="2"/>
            <a:r>
              <a:rPr lang="en-US" dirty="0" smtClean="0"/>
              <a:t>Breathing </a:t>
            </a:r>
            <a:r>
              <a:rPr lang="en-US" dirty="0"/>
              <a:t>meditation </a:t>
            </a:r>
            <a:r>
              <a:rPr lang="en-US" sz="1400" dirty="0">
                <a:solidFill>
                  <a:schemeClr val="accent6"/>
                </a:solidFill>
              </a:rPr>
              <a:t>(Arch &amp; Craske, 2006; Feldman et al., 2010; McHugh et al., 2010</a:t>
            </a:r>
            <a:r>
              <a:rPr lang="en-US" sz="1600" dirty="0">
                <a:solidFill>
                  <a:schemeClr val="accent6"/>
                </a:solidFill>
              </a:rPr>
              <a:t>)</a:t>
            </a:r>
          </a:p>
          <a:p>
            <a:pPr lvl="2"/>
            <a:r>
              <a:rPr lang="en-US" dirty="0" smtClean="0"/>
              <a:t>Mindfulness exercises </a:t>
            </a:r>
            <a:r>
              <a:rPr lang="en-US" sz="1400" dirty="0">
                <a:solidFill>
                  <a:schemeClr val="accent6"/>
                </a:solidFill>
              </a:rPr>
              <a:t>(Broderick, 2005; Heppner et al., 2008; May et al., 2010; Sanders &amp; Lam, 2010)</a:t>
            </a:r>
          </a:p>
          <a:p>
            <a:pPr lvl="2"/>
            <a:r>
              <a:rPr lang="en-US" dirty="0" smtClean="0"/>
              <a:t>Sensory-focused </a:t>
            </a:r>
            <a:r>
              <a:rPr lang="en-US" dirty="0"/>
              <a:t>instructions </a:t>
            </a:r>
            <a:r>
              <a:rPr lang="en-US" sz="1400" dirty="0">
                <a:solidFill>
                  <a:schemeClr val="accent6"/>
                </a:solidFill>
              </a:rPr>
              <a:t>(Burns, 2006; Cioffi &amp; Holloway, 1993; Haythornthwaite et al., 2001; Logan et al., 1995; Michael &amp; Burns, 2004</a:t>
            </a:r>
            <a:r>
              <a:rPr lang="en-US" sz="1400" dirty="0" smtClean="0">
                <a:solidFill>
                  <a:schemeClr val="accent6"/>
                </a:solidFill>
              </a:rPr>
              <a:t>)</a:t>
            </a:r>
          </a:p>
          <a:p>
            <a:r>
              <a:rPr lang="en-US" dirty="0" smtClean="0"/>
              <a:t>Iatrogenic outcomes?</a:t>
            </a:r>
          </a:p>
          <a:p>
            <a:pPr marL="0" indent="0">
              <a:buNone/>
            </a:pPr>
            <a:endParaRPr lang="en-US" dirty="0" smtClean="0"/>
          </a:p>
          <a:p>
            <a:pPr lvl="1"/>
            <a:endParaRPr lang="en-US" dirty="0" smtClean="0"/>
          </a:p>
          <a:p>
            <a:endParaRPr lang="en-US" dirty="0"/>
          </a:p>
        </p:txBody>
      </p:sp>
    </p:spTree>
    <p:extLst>
      <p:ext uri="{BB962C8B-B14F-4D97-AF65-F5344CB8AC3E}">
        <p14:creationId xmlns:p14="http://schemas.microsoft.com/office/powerpoint/2010/main" val="206909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2557" y="0"/>
            <a:ext cx="11720945" cy="6859301"/>
          </a:xfrm>
          <a:prstGeom prst="rect">
            <a:avLst/>
          </a:prstGeom>
        </p:spPr>
      </p:pic>
      <p:sp>
        <p:nvSpPr>
          <p:cNvPr id="7" name="TextBox 6"/>
          <p:cNvSpPr txBox="1"/>
          <p:nvPr/>
        </p:nvSpPr>
        <p:spPr>
          <a:xfrm>
            <a:off x="3426030" y="5323033"/>
            <a:ext cx="4862946" cy="584775"/>
          </a:xfrm>
          <a:prstGeom prst="rect">
            <a:avLst/>
          </a:prstGeom>
          <a:noFill/>
        </p:spPr>
        <p:txBody>
          <a:bodyPr wrap="square" rtlCol="0">
            <a:spAutoFit/>
          </a:bodyPr>
          <a:lstStyle/>
          <a:p>
            <a:r>
              <a:rPr lang="en-US" sz="3200" b="1" dirty="0" smtClean="0">
                <a:solidFill>
                  <a:schemeClr val="bg2"/>
                </a:solidFill>
              </a:rPr>
              <a:t>Necessary-But-Insufficient</a:t>
            </a:r>
            <a:endParaRPr lang="en-US" sz="3200" b="1" dirty="0">
              <a:solidFill>
                <a:schemeClr val="bg2"/>
              </a:solidFill>
            </a:endParaRPr>
          </a:p>
        </p:txBody>
      </p:sp>
    </p:spTree>
    <p:extLst>
      <p:ext uri="{BB962C8B-B14F-4D97-AF65-F5344CB8AC3E}">
        <p14:creationId xmlns:p14="http://schemas.microsoft.com/office/powerpoint/2010/main" val="6508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Measuring</a:t>
            </a:r>
            <a:r>
              <a:rPr lang="en-US" dirty="0" smtClean="0"/>
              <a:t> Present Moment Awareness</a:t>
            </a:r>
            <a:endParaRPr lang="en-US" dirty="0"/>
          </a:p>
        </p:txBody>
      </p:sp>
      <p:sp>
        <p:nvSpPr>
          <p:cNvPr id="3" name="Content Placeholder 2"/>
          <p:cNvSpPr>
            <a:spLocks noGrp="1"/>
          </p:cNvSpPr>
          <p:nvPr>
            <p:ph idx="1"/>
          </p:nvPr>
        </p:nvSpPr>
        <p:spPr/>
        <p:txBody>
          <a:bodyPr/>
          <a:lstStyle/>
          <a:p>
            <a:r>
              <a:rPr lang="en-US" dirty="0" smtClean="0"/>
              <a:t>Self-report</a:t>
            </a:r>
            <a:r>
              <a:rPr lang="en-US" dirty="0"/>
              <a:t>?</a:t>
            </a:r>
            <a:endParaRPr lang="en-US" dirty="0" smtClean="0"/>
          </a:p>
          <a:p>
            <a:pPr lvl="1"/>
            <a:r>
              <a:rPr lang="en-US" dirty="0" smtClean="0"/>
              <a:t>Task demands</a:t>
            </a:r>
          </a:p>
          <a:p>
            <a:pPr lvl="1"/>
            <a:r>
              <a:rPr lang="en-US" dirty="0" smtClean="0"/>
              <a:t>Too much derivation </a:t>
            </a:r>
            <a:r>
              <a:rPr lang="en-US" sz="1600" dirty="0" smtClean="0">
                <a:solidFill>
                  <a:schemeClr val="accent6"/>
                </a:solidFill>
              </a:rPr>
              <a:t>(Blackledge &amp; Drake, 2013)</a:t>
            </a:r>
          </a:p>
          <a:p>
            <a:pPr lvl="2"/>
            <a:r>
              <a:rPr lang="en-US" dirty="0" smtClean="0"/>
              <a:t>“Yes, I was in the present a couple second ago.”</a:t>
            </a:r>
          </a:p>
          <a:p>
            <a:r>
              <a:rPr lang="en-US" dirty="0" smtClean="0"/>
              <a:t>Protocol analysis?</a:t>
            </a:r>
          </a:p>
          <a:p>
            <a:pPr lvl="1"/>
            <a:r>
              <a:rPr lang="en-US" dirty="0" smtClean="0"/>
              <a:t>Analyzing spoken/written statements using a theoretical framework</a:t>
            </a:r>
          </a:p>
          <a:p>
            <a:pPr lvl="1"/>
            <a:r>
              <a:rPr lang="en-US" dirty="0" smtClean="0"/>
              <a:t>Objective indices of present moment awareness</a:t>
            </a:r>
            <a:endParaRPr lang="en-US" dirty="0"/>
          </a:p>
          <a:p>
            <a:endParaRPr lang="en-US" dirty="0"/>
          </a:p>
        </p:txBody>
      </p:sp>
    </p:spTree>
    <p:extLst>
      <p:ext uri="{BB962C8B-B14F-4D97-AF65-F5344CB8AC3E}">
        <p14:creationId xmlns:p14="http://schemas.microsoft.com/office/powerpoint/2010/main" val="404133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Sensation-Shifting Coding Scheme</a:t>
            </a:r>
            <a:endParaRPr lang="en-US" dirty="0"/>
          </a:p>
        </p:txBody>
      </p:sp>
      <p:sp>
        <p:nvSpPr>
          <p:cNvPr id="3" name="Content Placeholder 2"/>
          <p:cNvSpPr>
            <a:spLocks noGrp="1"/>
          </p:cNvSpPr>
          <p:nvPr>
            <p:ph idx="1"/>
          </p:nvPr>
        </p:nvSpPr>
        <p:spPr>
          <a:xfrm>
            <a:off x="457200" y="1600199"/>
            <a:ext cx="8468436" cy="4605993"/>
          </a:xfrm>
        </p:spPr>
        <p:txBody>
          <a:bodyPr>
            <a:normAutofit/>
          </a:bodyPr>
          <a:lstStyle/>
          <a:p>
            <a:r>
              <a:rPr lang="en-US" dirty="0" smtClean="0"/>
              <a:t>Definition</a:t>
            </a:r>
          </a:p>
          <a:p>
            <a:pPr lvl="1"/>
            <a:r>
              <a:rPr lang="en-US" dirty="0" smtClean="0"/>
              <a:t>Flexibly observing </a:t>
            </a:r>
            <a:r>
              <a:rPr lang="en-US" dirty="0"/>
              <a:t>the occurrence of </a:t>
            </a:r>
            <a:r>
              <a:rPr lang="en-US" dirty="0" smtClean="0"/>
              <a:t>internal </a:t>
            </a:r>
            <a:r>
              <a:rPr lang="en-US" dirty="0"/>
              <a:t>stimuli (e.g., bodily sensations, thoughts, and feelings) and external stimuli (e.g., sounds, </a:t>
            </a:r>
            <a:r>
              <a:rPr lang="en-US" dirty="0" smtClean="0"/>
              <a:t>sights, </a:t>
            </a:r>
            <a:r>
              <a:rPr lang="en-US" dirty="0"/>
              <a:t>and </a:t>
            </a:r>
            <a:r>
              <a:rPr lang="en-US" dirty="0" smtClean="0"/>
              <a:t>touch)</a:t>
            </a:r>
          </a:p>
          <a:p>
            <a:r>
              <a:rPr lang="en-US" dirty="0" smtClean="0"/>
              <a:t>Operationalization</a:t>
            </a:r>
          </a:p>
          <a:p>
            <a:pPr lvl="1"/>
            <a:r>
              <a:rPr lang="en-US" dirty="0" smtClean="0"/>
              <a:t>Frequency of verbally indicated shifts of attention across sensory modalities</a:t>
            </a:r>
          </a:p>
          <a:p>
            <a:pPr lvl="1"/>
            <a:r>
              <a:rPr lang="en-US" dirty="0" smtClean="0"/>
              <a:t>Example:</a:t>
            </a:r>
          </a:p>
          <a:p>
            <a:pPr lvl="2"/>
            <a:r>
              <a:rPr lang="en-US" dirty="0" smtClean="0"/>
              <a:t>“The clock is ticking.  My arms are cold.  I have to go shopping tonight.  My hands is cramping while I write.  The clock is still ticking.”</a:t>
            </a:r>
          </a:p>
          <a:p>
            <a:pPr lvl="2"/>
            <a:r>
              <a:rPr lang="en-US" dirty="0" smtClean="0"/>
              <a:t>Visual </a:t>
            </a:r>
            <a:r>
              <a:rPr lang="en-US" dirty="0" smtClean="0">
                <a:sym typeface="Wingdings" panose="05000000000000000000" pitchFamily="2" charset="2"/>
              </a:rPr>
              <a:t> Thermal  Cognitive  Pain  Visual</a:t>
            </a:r>
          </a:p>
          <a:p>
            <a:pPr lvl="2"/>
            <a:r>
              <a:rPr lang="en-US" dirty="0" smtClean="0">
                <a:sym typeface="Wingdings" panose="05000000000000000000" pitchFamily="2" charset="2"/>
              </a:rPr>
              <a:t>PMA Index = #</a:t>
            </a:r>
            <a:r>
              <a:rPr lang="en-US" dirty="0" err="1" smtClean="0">
                <a:sym typeface="Wingdings" panose="05000000000000000000" pitchFamily="2" charset="2"/>
              </a:rPr>
              <a:t>SensationShifts</a:t>
            </a:r>
            <a:r>
              <a:rPr lang="en-US" dirty="0" smtClean="0">
                <a:sym typeface="Wingdings" panose="05000000000000000000" pitchFamily="2" charset="2"/>
              </a:rPr>
              <a:t> / #Clauses</a:t>
            </a:r>
            <a:r>
              <a:rPr lang="en-US" dirty="0">
                <a:sym typeface="Wingdings" panose="05000000000000000000" pitchFamily="2" charset="2"/>
              </a:rPr>
              <a:t> </a:t>
            </a:r>
            <a:r>
              <a:rPr lang="en-US" dirty="0" smtClean="0">
                <a:sym typeface="Wingdings" panose="05000000000000000000" pitchFamily="2" charset="2"/>
              </a:rPr>
              <a:t> (Example = 0.8)</a:t>
            </a:r>
          </a:p>
        </p:txBody>
      </p:sp>
      <mc:AlternateContent xmlns:mc="http://schemas.openxmlformats.org/markup-compatibility/2006" xmlns:a14="http://schemas.microsoft.com/office/drawing/2010/main">
        <mc:Choice Requires="a14">
          <p:sp>
            <p:nvSpPr>
              <p:cNvPr id="4" name="TextBox 3"/>
              <p:cNvSpPr txBox="1"/>
              <p:nvPr/>
            </p:nvSpPr>
            <p:spPr>
              <a:xfrm>
                <a:off x="1269242" y="5744528"/>
                <a:ext cx="7417558" cy="461665"/>
              </a:xfrm>
              <a:prstGeom prst="rect">
                <a:avLst/>
              </a:prstGeom>
              <a:noFill/>
            </p:spPr>
            <p:txBody>
              <a:bodyPr wrap="square" rtlCol="0">
                <a:spAutoFit/>
              </a:bodyPr>
              <a:lstStyle/>
              <a:p>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1269242" y="5744528"/>
                <a:ext cx="7417558" cy="461665"/>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6920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11614</TotalTime>
  <Words>1935</Words>
  <Application>Microsoft Office PowerPoint</Application>
  <PresentationFormat>On-screen Show (4:3)</PresentationFormat>
  <Paragraphs>209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Thatch</vt:lpstr>
      <vt:lpstr>A Mindful Path to Decrease Trauma Intrusions:  Utility and Implications of Present Moment Awareness</vt:lpstr>
      <vt:lpstr>What is “mindfulness?”</vt:lpstr>
      <vt:lpstr>PowerPoint Presentation</vt:lpstr>
      <vt:lpstr>Dismantling Mindfulness</vt:lpstr>
      <vt:lpstr>Present Moment Awareness (PMA)</vt:lpstr>
      <vt:lpstr>Present Moment Awareness in Isolation</vt:lpstr>
      <vt:lpstr>PowerPoint Presentation</vt:lpstr>
      <vt:lpstr>Measuring Present Moment Awareness</vt:lpstr>
      <vt:lpstr>Sensation-Shifting Coding Scheme</vt:lpstr>
      <vt:lpstr>Study Design</vt:lpstr>
      <vt:lpstr>Study Design (continued)</vt:lpstr>
      <vt:lpstr>Predictions</vt:lpstr>
      <vt:lpstr>Qualitative Results: Sensation-Shifting Coding Scheme</vt:lpstr>
      <vt:lpstr>Multi-Method PMA Assessment</vt:lpstr>
      <vt:lpstr>Results</vt:lpstr>
      <vt:lpstr>Discussion</vt:lpstr>
      <vt:lpstr>PowerPoint Presentation</vt:lpstr>
      <vt:lpstr>Conclusion: Tattoo Advice</vt:lpstr>
      <vt:lpstr>The End</vt:lpstr>
    </vt:vector>
  </TitlesOfParts>
  <Company>Northern Illinois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Pre-Proposal Meeting</dc:title>
  <dc:creator>Andrew Sherrill</dc:creator>
  <cp:lastModifiedBy>Emily</cp:lastModifiedBy>
  <cp:revision>337</cp:revision>
  <dcterms:created xsi:type="dcterms:W3CDTF">2013-10-27T17:10:22Z</dcterms:created>
  <dcterms:modified xsi:type="dcterms:W3CDTF">2014-06-25T17:04:39Z</dcterms:modified>
</cp:coreProperties>
</file>